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2" r:id="rId29"/>
    <p:sldId id="293" r:id="rId30"/>
    <p:sldId id="294" r:id="rId31"/>
    <p:sldId id="290" r:id="rId32"/>
    <p:sldId id="291" r:id="rId33"/>
    <p:sldId id="289" r:id="rId34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ansalzman.com/wp-content/uploads/2024/12/10-Trends-for-2025_web-1.pd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18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Hoofdstuk</a:t>
            </a:r>
            <a:r>
              <a:rPr lang="en-US" dirty="0"/>
              <a:t> XI </a:t>
            </a:r>
            <a:br>
              <a:rPr lang="en-US" dirty="0"/>
            </a:br>
            <a:r>
              <a:rPr lang="en-US" dirty="0" err="1"/>
              <a:t>culturele</a:t>
            </a:r>
            <a:r>
              <a:rPr lang="en-US" dirty="0"/>
              <a:t> </a:t>
            </a:r>
            <a:r>
              <a:rPr lang="en-US" dirty="0" err="1"/>
              <a:t>invloeden</a:t>
            </a:r>
            <a:r>
              <a:rPr lang="en-US" dirty="0"/>
              <a:t> in het </a:t>
            </a:r>
            <a:r>
              <a:rPr lang="en-US" dirty="0" err="1"/>
              <a:t>consumentengedrag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3564908"/>
            <a:ext cx="2267744" cy="32993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429128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Cultuur is een samenhangend geheel</a:t>
            </a:r>
            <a:br>
              <a:rPr lang="nl-BE" dirty="0"/>
            </a:br>
            <a:r>
              <a:rPr lang="nl-BE" dirty="0"/>
              <a:t>Cultuurelementen staan niet los van elkaar: ze vormen een coherent geheel. </a:t>
            </a:r>
            <a:br>
              <a:rPr lang="nl-BE" dirty="0"/>
            </a:br>
            <a:r>
              <a:rPr lang="nl-BE" dirty="0"/>
              <a:t>Door de komst van 1 nieuw element, volgen tal van nieuwe elementen, bv. gebruik AI</a:t>
            </a:r>
            <a:br>
              <a:rPr lang="nl-BE" dirty="0"/>
            </a:br>
            <a:r>
              <a:rPr lang="nl-BE" dirty="0"/>
              <a:t>Door AI wordt het onderwijs grondig veranderd, maar ook de ICT, etc. 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11.3.1 Welk zijn de kenmerken van cultuur?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AI, Artificial Intelligence or Actuarial Intelligence? – Axene Health ...">
            <a:extLst>
              <a:ext uri="{FF2B5EF4-FFF2-40B4-BE49-F238E27FC236}">
                <a16:creationId xmlns:a16="http://schemas.microsoft.com/office/drawing/2014/main" id="{ACA06D6B-7DA6-6030-03AD-DF02F582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89129"/>
            <a:ext cx="5306914" cy="33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Cultuur is aangeleerd</a:t>
            </a:r>
            <a:br>
              <a:rPr lang="nl-BE" dirty="0"/>
            </a:br>
            <a:r>
              <a:rPr lang="nl-BE" dirty="0"/>
              <a:t>Voordat een kind geboren wordt bestaat er een cultuur als vergaarde kennis/ opvattingen/waarden… van mensen die eerder geboren werden.</a:t>
            </a:r>
            <a:br>
              <a:rPr lang="nl-BE" dirty="0"/>
            </a:br>
            <a:r>
              <a:rPr lang="nl-BE" dirty="0"/>
              <a:t>Kinderen absorberen cultuur via het gezin… we spreken over socialisatie of enculturatie</a:t>
            </a:r>
            <a:br>
              <a:rPr lang="nl-BE" dirty="0"/>
            </a:br>
            <a:r>
              <a:rPr lang="nl-BE" dirty="0"/>
              <a:t>maar ook via de school, peer groep, de kerk, de massamedia, sociale media …. </a:t>
            </a:r>
            <a:br>
              <a:rPr lang="nl-BE" dirty="0"/>
            </a:br>
            <a:r>
              <a:rPr lang="nl-BE" dirty="0"/>
              <a:t>Mensen uit een andere cultuur komen naar ons land en nemen in mindere of meerdere mate de cultuur over: acculturatie.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11.3.2  Welke zijn de kenmerken van cultuur?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836840"/>
          </a:xfrm>
        </p:spPr>
        <p:txBody>
          <a:bodyPr/>
          <a:lstStyle/>
          <a:p>
            <a:r>
              <a:rPr lang="nl-BE" dirty="0"/>
              <a:t>Cultuur is aangeleerd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 Welke zijn de kenmerken van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http://4.bp.blogspot.com/_q7H5daARk5A/S7598tOd3eI/AAAAAAAAKg4/6GwTCugwCJ0/s320/maasai+wom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048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s.123rf.com/400wm/400/400/olegmit1/olegmit10811/olegmit1081100002/3811039-hard-look-van-donkerharig-meisje-kijken-aandachtig-vol-gezicht-gaasachtig-oorbel-in-kleine-oor-exp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34499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94E33CB-D7ED-DACD-A86B-60608B376A08}"/>
              </a:ext>
            </a:extLst>
          </p:cNvPr>
          <p:cNvSpPr txBox="1"/>
          <p:nvPr/>
        </p:nvSpPr>
        <p:spPr>
          <a:xfrm>
            <a:off x="2447740" y="526084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heeft dezelfde doelstelling</a:t>
            </a:r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Cultuur kent universele elementen</a:t>
            </a:r>
            <a:br>
              <a:rPr lang="nl-BE" dirty="0"/>
            </a:br>
            <a:r>
              <a:rPr lang="nl-BE" dirty="0"/>
              <a:t>Op abstract niveau biedt de cultuur een antwoord op een reeks van uitdagingen. </a:t>
            </a:r>
            <a:br>
              <a:rPr lang="nl-BE" dirty="0"/>
            </a:br>
            <a:r>
              <a:rPr lang="nl-BE" dirty="0"/>
              <a:t>Welke regels bestaan er mbt samenwoning en opvoeding van kinderen? </a:t>
            </a:r>
            <a:br>
              <a:rPr lang="nl-BE" dirty="0"/>
            </a:br>
            <a:r>
              <a:rPr lang="nl-BE" dirty="0"/>
              <a:t>Rechtsregels zorgen ervoor dat de samenleving georderd wordt. Enkel de concrete invulling is verschillend: monogamie versus polygamie.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11.3.3 WAT zijn de kenmerken van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Cultuur kent universele kenmerken</a:t>
            </a:r>
            <a:br>
              <a:rPr lang="nl-BE" dirty="0"/>
            </a:br>
            <a:r>
              <a:rPr lang="nl-BE" dirty="0"/>
              <a:t>Etnocentrisme: we bekijken andere volkeren door de ‘westerse bril’. </a:t>
            </a:r>
            <a:br>
              <a:rPr lang="nl-BE" dirty="0"/>
            </a:br>
            <a:r>
              <a:rPr lang="nl-BE" dirty="0"/>
              <a:t>Vaak worden producten afgewezen omdat ze uit een ander land komen. Oplossing?</a:t>
            </a:r>
            <a:br>
              <a:rPr lang="nl-BE" dirty="0"/>
            </a:br>
            <a:endParaRPr lang="nl-BE" dirty="0"/>
          </a:p>
          <a:p>
            <a:r>
              <a:rPr lang="nl-BE" dirty="0"/>
              <a:t>De oplossing bestaat erin om in het land van bestemming </a:t>
            </a:r>
            <a:r>
              <a:rPr lang="nl-BE"/>
              <a:t>een productievestiging te openen.  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11.3.3  WAT zijn de kenmerken van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Cultuur is zowel statisch als dynamisch</a:t>
            </a:r>
            <a:br>
              <a:rPr lang="nl-BE" dirty="0"/>
            </a:br>
            <a:r>
              <a:rPr lang="nl-BE" dirty="0"/>
              <a:t>Statisch want het wordt overgedragen van ouders op kinderen.</a:t>
            </a:r>
            <a:br>
              <a:rPr lang="nl-BE" dirty="0"/>
            </a:br>
            <a:r>
              <a:rPr lang="nl-BE" dirty="0"/>
              <a:t>Wijzigingen kunnen door interne krachten ontstaaan, bv. technologische ontwikkelingen</a:t>
            </a:r>
            <a:br>
              <a:rPr lang="nl-BE" dirty="0"/>
            </a:br>
            <a:r>
              <a:rPr lang="nl-BE" dirty="0"/>
              <a:t>Wijzigingen kunnen ook door externe krachten gebeuren: contacten met andere culturen. </a:t>
            </a:r>
            <a:br>
              <a:rPr lang="nl-BE" dirty="0"/>
            </a:br>
            <a:r>
              <a:rPr lang="nl-BE" dirty="0"/>
              <a:t>= diffusie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11.3.4 Welke zijn de kenmerken van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Welke elementen spelen een rol in de diffusie? </a:t>
            </a:r>
          </a:p>
          <a:p>
            <a:pPr>
              <a:buNone/>
            </a:pPr>
            <a:r>
              <a:rPr lang="nl-BE" dirty="0"/>
              <a:t>	- product heeft superieure eigenschappen;</a:t>
            </a:r>
            <a:br>
              <a:rPr lang="nl-BE" dirty="0"/>
            </a:br>
            <a:r>
              <a:rPr lang="nl-BE" dirty="0"/>
              <a:t>- het product past binnen culturele patroon; </a:t>
            </a:r>
            <a:br>
              <a:rPr lang="nl-BE" dirty="0"/>
            </a:br>
            <a:r>
              <a:rPr lang="nl-BE" dirty="0"/>
              <a:t>- innovatie kan eenvoudig gebruikt worden; </a:t>
            </a:r>
            <a:br>
              <a:rPr lang="nl-BE" dirty="0"/>
            </a:br>
            <a:r>
              <a:rPr lang="nl-BE" dirty="0"/>
              <a:t>- product kan op vrijwillige basis gebruikt worden; </a:t>
            </a:r>
            <a:br>
              <a:rPr lang="nl-BE" dirty="0"/>
            </a:br>
            <a:r>
              <a:rPr lang="nl-BE" dirty="0"/>
              <a:t>- de voordelen zijn voor een aanzienlijk aantal mensen duidelijk.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11.3.4 Welke zijn de kenmerken van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Cultuur wordt door een ruim aantal mensen gedeeld. </a:t>
            </a:r>
            <a:br>
              <a:rPr lang="nl-BE" dirty="0"/>
            </a:br>
            <a:r>
              <a:rPr lang="nl-BE" dirty="0"/>
              <a:t>‘Collectieve mentale programmering’ van de leden van een samenleving (Hofstede, 2004). </a:t>
            </a:r>
            <a:br>
              <a:rPr lang="nl-BE" dirty="0"/>
            </a:br>
            <a:r>
              <a:rPr lang="nl-BE" dirty="0"/>
              <a:t>Is geen individuele aangelegenheid.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Maar: mogelijkheid van subcultuur.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11.3.5 Welke zijn de kenmerken van de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64515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Bestaat er zoiets als Nederlandse of Belgische cultuur? Hoe kunnen we diverse nationale culturen vergelijken?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	Low-context- versus high contextculture 		(Hall)</a:t>
            </a:r>
            <a:br>
              <a:rPr lang="nl-BE" dirty="0"/>
            </a:br>
            <a:br>
              <a:rPr lang="nl-BE" dirty="0"/>
            </a:br>
            <a:r>
              <a:rPr lang="nl-BE" dirty="0"/>
              <a:t>	Zes dimensies van cultuur </a:t>
            </a:r>
            <a:br>
              <a:rPr lang="nl-BE" dirty="0"/>
            </a:br>
            <a:r>
              <a:rPr lang="nl-BE" dirty="0"/>
              <a:t>	(Hofstede).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11.4 Wat zijn de dimensies van de cultuur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1" descr="PIC000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73016"/>
            <a:ext cx="320384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Lage-contextcultuur. Mensen drukken verbaal uit wat ze willen zeggen. De betekenis is meteen duidelijk door de inhoud (bv. België, Nederland). </a:t>
            </a:r>
          </a:p>
          <a:p>
            <a:r>
              <a:rPr lang="nl-BE" dirty="0"/>
              <a:t>Hoge-contextcultuur. Mensen drukken zich verbaal en niet verbaal uit. De ontvanger moet goed letten op de niet verbale signalen die de boodschap verkondigen (bv. Japan, Korea, China).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11.4.1 Low-context-versus high- contextculture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Een omschrijving van cultuur</a:t>
            </a:r>
          </a:p>
          <a:p>
            <a:r>
              <a:rPr lang="nl-BE" dirty="0"/>
              <a:t>Wat is het belang van cultuur voor de marketeer? </a:t>
            </a:r>
          </a:p>
          <a:p>
            <a:r>
              <a:rPr lang="nl-BE" dirty="0"/>
              <a:t>Wat zijn de kenmerken van cultuur? </a:t>
            </a:r>
          </a:p>
          <a:p>
            <a:r>
              <a:rPr lang="nl-BE" dirty="0"/>
              <a:t>Wat zijn de dimensies van cultuur? </a:t>
            </a:r>
          </a:p>
          <a:p>
            <a:r>
              <a:rPr lang="nl-BE" dirty="0"/>
              <a:t>Wat is het waardebesef van de consumenten?</a:t>
            </a:r>
          </a:p>
          <a:p>
            <a:r>
              <a:rPr lang="nl-BE" dirty="0"/>
              <a:t>Wat zijn de dominante waarden?</a:t>
            </a:r>
          </a:p>
          <a:p>
            <a:r>
              <a:rPr lang="nl-BE" dirty="0"/>
              <a:t>Trendwatchers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Culturele invloeden in het consumentengedrag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Low-contextculture: </a:t>
            </a:r>
            <a:br>
              <a:rPr lang="nl-BE" dirty="0"/>
            </a:br>
            <a:r>
              <a:rPr lang="nl-BE" dirty="0"/>
              <a:t>Onderhandelingen gebeuren op basis van expertise. Er wordt gepraat over de performantie en de prijs. Een afspraak is maar definitief als het op papier staat.</a:t>
            </a:r>
          </a:p>
          <a:p>
            <a:r>
              <a:rPr lang="nl-BE" dirty="0"/>
              <a:t>High-contextculture: </a:t>
            </a:r>
            <a:br>
              <a:rPr lang="nl-BE" dirty="0"/>
            </a:br>
            <a:r>
              <a:rPr lang="nl-BE" dirty="0"/>
              <a:t>Onderhandelingen gaan over het wekken van vertrouwen en persoonlijke relaties.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11.4.1  Low-context- versus high- contextculture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005192"/>
          </a:xfrm>
        </p:spPr>
        <p:txBody>
          <a:bodyPr>
            <a:normAutofit lnSpcReduction="10000"/>
          </a:bodyPr>
          <a:lstStyle/>
          <a:p>
            <a:r>
              <a:rPr lang="nl-BE" dirty="0"/>
              <a:t>Croscultureel onderzoek bij IBM over medewerkers tevredenheid. Meer dan 100.000 medewerkers bevraagd. </a:t>
            </a:r>
            <a:br>
              <a:rPr lang="nl-BE" dirty="0"/>
            </a:br>
            <a:r>
              <a:rPr lang="nl-BE" dirty="0"/>
              <a:t>Welke zijn de dimensies? </a:t>
            </a:r>
            <a:br>
              <a:rPr lang="nl-BE" dirty="0"/>
            </a:br>
            <a:r>
              <a:rPr lang="nl-BE" dirty="0"/>
              <a:t>- machtsafstand; </a:t>
            </a:r>
            <a:br>
              <a:rPr lang="nl-BE" dirty="0"/>
            </a:br>
            <a:r>
              <a:rPr lang="nl-BE" dirty="0"/>
              <a:t>- individualisme; </a:t>
            </a:r>
            <a:br>
              <a:rPr lang="nl-BE" dirty="0"/>
            </a:br>
            <a:r>
              <a:rPr lang="nl-BE" dirty="0"/>
              <a:t>- mannelijkheid/vrouwelijkheid;</a:t>
            </a:r>
            <a:br>
              <a:rPr lang="nl-BE" dirty="0"/>
            </a:br>
            <a:r>
              <a:rPr lang="nl-BE" dirty="0"/>
              <a:t>- aversie ten opzichte van </a:t>
            </a:r>
            <a:br>
              <a:rPr lang="nl-BE" dirty="0"/>
            </a:br>
            <a:r>
              <a:rPr lang="nl-BE" dirty="0"/>
              <a:t>   onzekerheid.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11.4.2 Zes dimensies van cultuur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026" name="AutoShape 2" descr="data:image/jpeg;base64,/9j/4AAQSkZJRgABAQAAAQABAAD/2wCEAAkGBxQSEhQUExQVFBUXFRUVFRcXFxQVFBQXFBQWFxQYFRQYHCggGBolHBQUITEhJSkrLi4uFx8zODMsNygtLisBCgoKDg0OGxAQGiwkHyQsLCwsLCwsLCwsLCwsLCwsLCwsLCwsLCwsLCwsLCwsLCwsLCwsLCwsLCwsLCwsLCwsLP/AABEIAMIBBAMBIgACEQEDEQH/xAAcAAABBQEBAQAAAAAAAAAAAAAEAAIDBQYBBwj/xAA+EAABAwICBwYEAwcDBQAAAAABAAIRAyEEMQUGEkFRYXEigZGhwfATMrHRB+HxFEJSYnKSooKy0iMkM0NT/8QAGgEAAwEBAQEAAAAAAAAAAAAAAAECAwQFBv/EACURAAICAgMAAgICAwAAAAAAAAABAhEDIRIxQQRRIjITcYGRof/aAAwDAQACEQMRAD8At6dQhehauY1r6YAzGYXnbVb6AeQ+xhKho9FSQuHrki6n+ImFD0kO/FRuXP2wcCp5oQSg8e+yT8ZwCpdLY7YEn5jkPVRKV6RSVukc0jpJtIcXbh6ngFlMfj31DLjPLcO5RV6znvM95TXPAEDxWTO7HiUP7ETCTXXUG0U6m6Fk2bpF5gqrd6t6dek1sePNZSnUU/xJ5IshwLbFuYT2fNCEIdtROLpTsKHOXKb738UwP4+iUpphRd6L0o6kYPabw4dFrMNiG1GhzTI+nI8154yrBVnozSJpOkXafmHEfdawnRzZcV7RtUkyjVD2hzTIIkJ66DkEkkkgBJJJIASaU5cKAGFMKeVFUcgBr3IStVXa1VVeLxSYx9TE3XVTvrmUkrAoQFc6Ab2lUgK60CO0hAjZYcWCmKgoGymKbGwSsowE+tmuNuuZ9iE4Q0k5DNY7S1cvJO82bwAWo03Vhmz4rNtpSZItu+3vir46OjCq2VWIhjBxcq7bRelXy+NzT5G4H+7yVZVcsJy2dsEEMdJUrShmPhT0ysiyemVMCh6YuiKbeKBEzBCdNlHiiYEJ1PxTJHFccpQ0JxvaB9ExWRAKem+EwsPu66ASL++5NMlmj1b0hDvhk2ddvJ3DvWmXnVKoQQRYgyOoW9wGJFWm143i/I7x4rpxSvRx5oU7CEkklqYCSSSQAk0rpUVR6AOVHoKvWSr1lUYzFJjO4vFKqq1JTnulMhAhqS6klQysa1XGg23VY1quNCi6aA1VDJTEqChkpikxsDrJ1Bu9dcySi6NOAslG2Izel3y8jcPsqjEVoaB17sp+qP01VG0f6j9ln8bV8BFssz+itnVBaK3GVYPHMHvy981XHO9kTin7zzj79TKFueXLM/kuLIzth0TU7e7ouiOXigmmOXVFN3fos7KYbTBmyIaEPRcbX8kXvVIzZyo3iusIGV0xz279ydtcAfoixBDOnmkSeHmoRUcOHj+Skid/l+aYiSDwSGS5HMjuAXWWyP0KRJzetNqjibPpnMHaHQ2PnHisz5I7VyqRiWb9oFvlM+QWuOVSRnlVxZuklA3GMLzTDgXgSWzcBTrsOGhJJKOo9AHKj0DiKy7iKyqcVXlMBuLxKr3XUpCaQmBEQmkKUhMISAjXV2EkACMarbRLboBjFaaMbdMC/oKcqGgiAEmNkbG3RLQmMapFKQjzLTOKmpByEk+iqK1ab7p8Yy6p2nHxVffeR91Vvq3hYTlR6UI6Jqr5LnHcYb13+oQbzBudkHhE96IqPyjd2Wjd181EWwTFzx95Bc03s3iPpG4t4z63RbRcT770Gy2+eiKacrHvn1WY2GUT7kowEHcEBSI3jy9UXTGX3VolkrjDsgJC6ypI9Uyvdzf6TPjb1UQqQYy+3sIJoJPj0yU4y9B91C0/SeSea0BUhMlb/pjxXdkcu6x8UHWqWJmMh5p/xgd+aNCoJ9yhaukH4dzalIAuBFjkWkw4HuKcyp79+7KGsJI6tH+QTWhV9lxqXUJxJdUMvex7u8kE+q3y881avi2RkNrw2SvQHvXVido5flfv/gT3QgsRWXa9ZV1Z8rY5yLEVZQpaiCFGQgCEhMIUxCYQgCEhNIUxCYQgRFCSfCSBjWNVhgAhGtR+DarEi3w6LahqAsimBQxsc0KvdpygK3wDUAqWsZAvkNrKeSsV5V+LGA+FWp1m2FWWnk9o9R/tUTlxVmuDGsk+LAtbG7OMqjKXExzN+6QVQ1HEuKHxGla9V7fiP2y1gYwuDQSdoQKj8yIttG4UzMyHAtcCZBzBXLN2ekouOmE0nb+F/Fcq1L7IvvJ702YnooXH5uZ9BmspFR7C2VyPHcn1sWezuuZ9FWvqxKrcRpFwszaeeUQOpUIdemsp4qQisPibgePL3ksThMZWcYLY6GTHRWzcTUZBc0xxgwn0TRqa57bf6Y8ym4ink7eCQec8+5VuFx4eQZ7/AKe+as3V2gXLT4IsnodtBoueiDxOOdB2BtGPcoTSFXZcA6QCJAM5HIjkqbFaQ2pJkMGQFpPRHL6FV7LClWrOMvNNnLb2vJoMKxZimtjaN+IaY8yPos/gNIuc4Q5rGzcRBP8AqNz1V9UogOgQ4bzERlwsc0NNCWSMtIPoVNrIiN24n080RWr/AA5OwXAsqAnZDtmGyM8icgReeqr6VIC0kcDvB3ERz3hFUXF1NpcXOJbMuJcQSBIE5DknF2JrYdqjiCa7Cc7/AEK3FbELz/V0bLwRkJWifiSV2YdROb5VcyyqVZUFSqAqyvjtnMrO6X1iDAbrY5jTYjSAG9VlbTbRvXl+mNdiSQ2SszidYqzj80JWOj3ejphp3oynjWleBYPWiqzMytDo3XYSATCLEexteCkVkdE6wtfF1o6GNDgix0EpKP4gSRYqOtxIR+BrgryU64t/i81ZaK10ZIG0tLQkj2egbIkLKaI1gZUaIcFosLiQ5SxtBSzf4gaG/asFUaBL2RVZzcy5HeJHetIkpatUEJOMlJeHzgKfGM7cVZUHioA1xAc0ANcciBk153boduyNrtH170eKGKr0hYB203dAeA9vhtR3KHRFSWtJzIInmJHouJKnR7MvyipILqMIkGQRYg5jqonAzAvMRxnL0RJaCDOYENIuRBmDysbbpTA9jQS1zy/ZIEABoBEOkm8xtblEyUwHEUQTDnEngyB4vNh3AqKpjqdGGspNPMjaH+U+UKcUtoTFjbqmVMIHQDIjK0+aiNehPk1onpYtzxZxFpgPcP8AAqH9qqN+V7gepB8VLRpimLBxnebIXEuAvv5I9FCMq/IccaYBe1oJqNaTdrnSHQYHZcZF7cM1p9GMa4XnxgeAssM8l1RkmwcHAcIDv+QWr0O6HZ2+6tIuMLWwKiwuDmvs9jntcIzhxIdPAtLD3oENF9sEzuyWtxWG2iXNHaiCMtodeIm3UjpRYqlsusD0NnDqFLVMUV4yLBMpgghptvc4mOFloMPXkAAellS0MV/LHkj8NizuaTwG7hmpticUuiwr1dhs79wGZO4c5KJwzNljWm8NAJ4mLqDD0SSHOzGQ3N4wOPNGAK4qiaC9XMN2nRwmOElW+JpwEHqlSl7j/KJ8bfRXekKdiuvH+pxZ9zPONadKfDBXlWl9Luqk3MLb/iTW2QRxXmJK0MWdJSTZSlACJTCV0lNQSy10Tpd9Ii9l6XoDT22BdeQhaPVrGlphDHFnsdPGSElQYXFy0LinkVR43tFPZUIyKYE4BUI0OhNMVmEbLz0le5/hxpJ9Zsv7l4RoNkle2/hriABsb9yUZflRs4fhZ6WkuBdWhynmX4uauF+zimCbCnUA3X7DvPZ/tXmuj6paCwiHMMweBP6r6SxWHbUY5jxLXAgjkV4BrLgjh8VUpOElroDv4muu094IK58sadnp/Ey848H4S4Vwd1IQtVxa87xJ+x+qZhKpBUtS5lYT2jpitkdN5bZ1pu08RN4UjqvNIsn3bu4dUw0RGXm77rFoqqOVcQ0XP1gIKpVDjYW3c+nFWNPBb4A8z/cZI8VLXosaJP3JTSGVVGhALjmforjRlzfKPVV9WptRCP0c4z+q0iNaRpsMciEViKdNwG1E80HhyQB0z9E+oJBJMWK0aOaXY0YJvI8+KTcKG2hUrcXUpOAeTByKtaOPDoUKma8X2GNEWSNlw1RCbtT4fROSpGbRcatY5lMuDrFxsd0DcrPS2NbB7Q8VjXG6A0vhi8S0kOHmurFC4o8zLKpsyf4gYatVf2GOc0XkXWBqsLTDgQeBBBXptHGvpntEkb1ZYrRdDG04e0TucLOB6rRwoi7PHV1W+sertXBvh3aYT2XjI8jwKqJUisUJQuykEAKFb6vU5eo8PgZErQ6v6Og5KJTRr/E1tmswNLsBJHYelDQkseSHZ4ixE0qcqHDMkwtDgtH2W0pUPHByOaJZBXpGqeI2KjDzA8VjMJg4OS1eiBBbyIWTe7OmMaVHuGGfLQVKqrQOL22BWq6jz5KmJYX8SdWRVb+1MHbpsO23+NjQSCP5m+YW4e8C5IHVU+O1jw7LGo0ngO19EnHkqLxzcJckeBUKk3nJHF1ve9bnXP8AZcVTD6fYqsHZIbAe3+A+h3d6wbD2R3hceSDjo9XFmWTaJPiWUtJ88EKZKcx0LI6lTDiZCrsUS+eCsBlMIesyEWS34VhxWzALTGXJWejcaIz/ADQtSnJTaOGF4zCqxPZrcJpMFnpzUlEyQXfkOizmGGyZiBv/AEV/hXggE+/dlSbMnChY+iKjSIkj0VHSeabr5TY/daR9Zo4WzVZXrMqEtgH81MvsIyrRPSxE+iMG6UBoqlDSDeDARjqnvwU3aFJkdWpfxUVStCgqP7Z5NHnKAr4gmV6OJNY0ePmd5WD6ROfNO1erESOB+qHe0uS0W6HHwVMEazE4ZlZhZUaHNO4+i8809qC9hLsOdtv8B+YdDvXoFGrZS/FTq+yDwavRcxxa9pa4ZgiCp8Fhy4hey47C0qwirTY/qAfND0tA4b/5Nb0kKJRfhcGk7ZlcJguyFstWsI0bgk7Q9P8AdOzyMEeKs9GUBTzcF53y8WR43S/0dWbLCcKiXdPRrXCYXUdhazdkdoeIXV8zLN8iLrf/AE5D5j0ZS7QW10bQlUWi8OLFa3A0coX109s9HDUYkzMLcK0oUI5IejVAmLwm1cUStI4fsynn+jUaP1mOHZstAJ4lD43XPEPyfsD+UAHxWWdVULqq6EjlbvbLHE6Te8y97ndST9UO7HQq+pUQ1SohiQVjdJOIibILDYmZBzzHPihaz0GakGRmFE4clRpjyuErL9p99E9okoLDYkOAI98UZRq+i89pp0ezjlyVoLfNgOvghsZVAuSBzKsWOmFXaRa1zoLQb8FC7J3ZXvx7Z+YHnISpaSE2BJ6Ov4BSswrZsI6KehSAPvvWqo02SUcW9wgMMcxH1RNOhWdkQ0W5/ZT0rZCUbSDugTtEt16dw+j4+clxzvl4J2kGbIDuBAPQ+wiadPeTNlHj2lzHAZxZKWzG9nGOgdbqKo/zUdKS1oOf0ROj6G3UJ/dZEn3z+imEeWhTkoptlTi37L6gnIgHqAJVe2pdTYipJc7+J7j4kwhAvV0lR4ltysfUrFMw2ZPH7KKs5doOlRZsi9wtSN6MFdU1CrCJbVncm2Kg7446LvxkC2oV34lx0RTCyw+IB+SkZXKBa/l5KTbPFMlhn7URw8FxCGseCSdMDzLRGkAIBW4wFaKW1xyXlFKZAGZIA716c/sUmN4NErFQV2a/yPjQXRd2et0i5RUX9kdFxz1bIHOKa5ybtKN5TSCxrig67kRUKCruQk+xNgtR6QbaSu0mTc+C5iHJskFdjSx0jLeOSu8LipAcJghZuvmtcKGzg6BAvBd/cVhmx2r9Ov42dxdeE+Hxlwm1ztSRxPkq7D1Wvu03BuMoO8EIxj1wtUz1FJPY9jkRSqgbroUNnqmh0FBX9l7h3yJPgjqRgce5UdLF28OqNw+I5n9cvfVWjOSLR9bgmvdZRUXDPNC43FbhmgybomDsgLuNgN6t8WwYfDvH7waS48XER5KPQeB2G/FfdzhbkOPehNba8Ug3PacPufRdOHHW2cHyM3LSMw53ZAURN0+obAKGo+y62jjTIcQU+jYAIV1S87hJPQXRTCpaNYsMpuRFF3qhWH2USwpejY/aPBIjJNLuvkNyaXXVkBIcnuddD7R92SLuZSQ2T7Xf0SUAcEkaA8v0FS2sRSH8wPhdb3Hu+ZY3VCmTiAYs0EnktfXfIcoQE+GqdkdE8uQej3ywImU0Mc5RuSKaU+xEb3IPEFF1EDXVEWQ4bMg9Uq105jbhOqsSCysqNut/iaIFGmyWyKbbb8pWIc26sdIdsCqCZtvuCMweSTVmkZVsrtI7VCrtCwNnKww+K2ryrHT+DFVptmAQd4kTdZTRtUtOy7MWXJkgd2HJujUU8QEQS115HRUhcuB5BzWPE6uTLmC2CBP5ImhiYOU8VSDEGMzPVF0sSJ7OTRc8XRx5IoLbLutpEAQBc5D3uRGruFOIqcWtguO43yHgsrTe+tUFNmZjaI/cZvP2XqehNHijRDdmJ3i5HrYLXHCzl+RPiqXYS8cBHLiBkshrY/tU2zuLiOBK2Vf5Tv3A7/d1g9Y6m1iCJmGgD6+q6keeytq5IGs9G4hwVZWfwWlkURVvk/qexvdMlWDSq7E/+gcXvd4BWDFLezRBNFEtUFAZKdrvRCTsG0Jx/PyTAbrpcmByqhWTjJNbCbtblzaSSQNjtocY7z6JIOpWv+pSVUIG0FottCiT+8cyk8yCuUsZJezgZHQrgIWY5EWi6mY4EqxBVFRfsvPX6q4a9MVkqaV0rkpJeg2RVVX1c0bXM2FyoWYLIuueG5UTYxoJyTqzEVswmVWoQytLUThHQDOREFNLU5jbJ0NM2D8IH0WbJDrDLMQAsJp7Rj2ONVgsCdqEE7WCvhawNN1ohzTdrwMpHHmFs9DaUbjKZdsBhmHCZHfbesZI1jIyVLFSAVOKoKj1j0YcPU2mj/puNuAPDoq5tU5hYOB348trZcVTDDxy+6iOJIYGtzcQAEJTxRqdkNcTwaCVr9SNXy6K1VpBmKbSIji4g+/FJQbLnnjFaL/UzQHw2DaEud2n/aDuHqtm3kchkfdlHhaQaLSIt149bp9TcHdZHu110JUjzJycnbIMQctxzPA+5Xn2kX7VaoTbtHyy+i3eMdYzcG074Hsrz6o6XOPEk+JWkDOQJiHfZVtYo/FFV1S5VkolrwTRG9u15j8vNG0wq7Cjbqudub2R9T6BWtNqgtdE1FqmIzSo5Jz1fpNkTguMXHOCax10ATuKge5de9D1XTA5/qhDJKeWQvdJdpiySXFj5GdrH/uGdCrEpJKAZXVfnKt6HyjokkjwRMEjmupKkJjKWR6p5SSTJGPTaq4kkigYrjUklQIy+sf/AJB0Wi/D5x2al9w+pXElHpUS81gE4WtN4cI5WGSwTMkkljPs6sRv9VaLRhwQ0AkGTAk34raYB0VGAZbI+pSSVQ6Iyds0BHZb3KKmc+g9V1JN9GJX4jf/AE+iwTd64kqXQmV2JQTsx1SSVEk2ix2T/U5WdIeiSSS7K8CKfqV2p83ikkrfZKB/fkmjNJJHoxVMyh6vzBcSWb/YpdBdDLvSSSWp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28" name="AutoShape 4" descr="data:image/jpeg;base64,/9j/4AAQSkZJRgABAQAAAQABAAD/2wCEAAkGBxQSEhQUExQVFBUXFRUVFRcXFxQVFBQXFBQWFxQYFRQYHCggGBolHBQUITEhJSkrLi4uFx8zODMsNygtLisBCgoKDg0OGxAQGiwkHyQsLCwsLCwsLCwsLCwsLCwsLCwsLCwsLCwsLCwsLCwsLCwsLCwsLCwsLCwsLCwsLCwsLP/AABEIAMIBBAMBIgACEQEDEQH/xAAcAAABBQEBAQAAAAAAAAAAAAAEAAIDBQYBBwj/xAA+EAABAwICBwYEAwcDBQAAAAABAAIRAyEEMQUGEkFRYXEigZGhwfATMrHRB+HxFEJSYnKSooKy0iMkM0NT/8QAGgEAAwEBAQEAAAAAAAAAAAAAAAECAwQFBv/EACURAAICAgMAAgICAwAAAAAAAAABAhEDIRIxQQRRIjITcYGRof/aAAwDAQACEQMRAD8At6dQhehauY1r6YAzGYXnbVb6AeQ+xhKho9FSQuHrki6n+ImFD0kO/FRuXP2wcCp5oQSg8e+yT8ZwCpdLY7YEn5jkPVRKV6RSVukc0jpJtIcXbh6ngFlMfj31DLjPLcO5RV6znvM95TXPAEDxWTO7HiUP7ETCTXXUG0U6m6Fk2bpF5gqrd6t6dek1sePNZSnUU/xJ5IshwLbFuYT2fNCEIdtROLpTsKHOXKb738UwP4+iUpphRd6L0o6kYPabw4dFrMNiG1GhzTI+nI8154yrBVnozSJpOkXafmHEfdawnRzZcV7RtUkyjVD2hzTIIkJ66DkEkkkgBJJJIASaU5cKAGFMKeVFUcgBr3IStVXa1VVeLxSYx9TE3XVTvrmUkrAoQFc6Ab2lUgK60CO0hAjZYcWCmKgoGymKbGwSsowE+tmuNuuZ9iE4Q0k5DNY7S1cvJO82bwAWo03Vhmz4rNtpSZItu+3vir46OjCq2VWIhjBxcq7bRelXy+NzT5G4H+7yVZVcsJy2dsEEMdJUrShmPhT0ysiyemVMCh6YuiKbeKBEzBCdNlHiiYEJ1PxTJHFccpQ0JxvaB9ExWRAKem+EwsPu66ASL++5NMlmj1b0hDvhk2ddvJ3DvWmXnVKoQQRYgyOoW9wGJFWm143i/I7x4rpxSvRx5oU7CEkklqYCSSSQAk0rpUVR6AOVHoKvWSr1lUYzFJjO4vFKqq1JTnulMhAhqS6klQysa1XGg23VY1quNCi6aA1VDJTEqChkpikxsDrJ1Bu9dcySi6NOAslG2Izel3y8jcPsqjEVoaB17sp+qP01VG0f6j9ln8bV8BFssz+itnVBaK3GVYPHMHvy981XHO9kTin7zzj79TKFueXLM/kuLIzth0TU7e7ouiOXigmmOXVFN3fos7KYbTBmyIaEPRcbX8kXvVIzZyo3iusIGV0xz279ydtcAfoixBDOnmkSeHmoRUcOHj+Skid/l+aYiSDwSGS5HMjuAXWWyP0KRJzetNqjibPpnMHaHQ2PnHisz5I7VyqRiWb9oFvlM+QWuOVSRnlVxZuklA3GMLzTDgXgSWzcBTrsOGhJJKOo9AHKj0DiKy7iKyqcVXlMBuLxKr3XUpCaQmBEQmkKUhMISAjXV2EkACMarbRLboBjFaaMbdMC/oKcqGgiAEmNkbG3RLQmMapFKQjzLTOKmpByEk+iqK1ab7p8Yy6p2nHxVffeR91Vvq3hYTlR6UI6Jqr5LnHcYb13+oQbzBudkHhE96IqPyjd2Wjd181EWwTFzx95Bc03s3iPpG4t4z63RbRcT770Gy2+eiKacrHvn1WY2GUT7kowEHcEBSI3jy9UXTGX3VolkrjDsgJC6ypI9Uyvdzf6TPjb1UQqQYy+3sIJoJPj0yU4y9B91C0/SeSea0BUhMlb/pjxXdkcu6x8UHWqWJmMh5p/xgd+aNCoJ9yhaukH4dzalIAuBFjkWkw4HuKcyp79+7KGsJI6tH+QTWhV9lxqXUJxJdUMvex7u8kE+q3y881avi2RkNrw2SvQHvXVido5flfv/gT3QgsRWXa9ZV1Z8rY5yLEVZQpaiCFGQgCEhMIUxCYQgCEhNIUxCYQgRFCSfCSBjWNVhgAhGtR+DarEi3w6LahqAsimBQxsc0KvdpygK3wDUAqWsZAvkNrKeSsV5V+LGA+FWp1m2FWWnk9o9R/tUTlxVmuDGsk+LAtbG7OMqjKXExzN+6QVQ1HEuKHxGla9V7fiP2y1gYwuDQSdoQKj8yIttG4UzMyHAtcCZBzBXLN2ekouOmE0nb+F/Fcq1L7IvvJ702YnooXH5uZ9BmspFR7C2VyPHcn1sWezuuZ9FWvqxKrcRpFwszaeeUQOpUIdemsp4qQisPibgePL3ksThMZWcYLY6GTHRWzcTUZBc0xxgwn0TRqa57bf6Y8ym4ink7eCQec8+5VuFx4eQZ7/AKe+as3V2gXLT4IsnodtBoueiDxOOdB2BtGPcoTSFXZcA6QCJAM5HIjkqbFaQ2pJkMGQFpPRHL6FV7LClWrOMvNNnLb2vJoMKxZimtjaN+IaY8yPos/gNIuc4Q5rGzcRBP8AqNz1V9UogOgQ4bzERlwsc0NNCWSMtIPoVNrIiN24n080RWr/AA5OwXAsqAnZDtmGyM8icgReeqr6VIC0kcDvB3ERz3hFUXF1NpcXOJbMuJcQSBIE5DknF2JrYdqjiCa7Cc7/AEK3FbELz/V0bLwRkJWifiSV2YdROb5VcyyqVZUFSqAqyvjtnMrO6X1iDAbrY5jTYjSAG9VlbTbRvXl+mNdiSQ2SszidYqzj80JWOj3ejphp3oynjWleBYPWiqzMytDo3XYSATCLEexteCkVkdE6wtfF1o6GNDgix0EpKP4gSRYqOtxIR+BrgryU64t/i81ZaK10ZIG0tLQkj2egbIkLKaI1gZUaIcFosLiQ5SxtBSzf4gaG/asFUaBL2RVZzcy5HeJHetIkpatUEJOMlJeHzgKfGM7cVZUHioA1xAc0ANcciBk153boduyNrtH170eKGKr0hYB203dAeA9vhtR3KHRFSWtJzIInmJHouJKnR7MvyipILqMIkGQRYg5jqonAzAvMRxnL0RJaCDOYENIuRBmDysbbpTA9jQS1zy/ZIEABoBEOkm8xtblEyUwHEUQTDnEngyB4vNh3AqKpjqdGGspNPMjaH+U+UKcUtoTFjbqmVMIHQDIjK0+aiNehPk1onpYtzxZxFpgPcP8AAqH9qqN+V7gepB8VLRpimLBxnebIXEuAvv5I9FCMq/IccaYBe1oJqNaTdrnSHQYHZcZF7cM1p9GMa4XnxgeAssM8l1RkmwcHAcIDv+QWr0O6HZ2+6tIuMLWwKiwuDmvs9jntcIzhxIdPAtLD3oENF9sEzuyWtxWG2iXNHaiCMtodeIm3UjpRYqlsusD0NnDqFLVMUV4yLBMpgghptvc4mOFloMPXkAAellS0MV/LHkj8NizuaTwG7hmpticUuiwr1dhs79wGZO4c5KJwzNljWm8NAJ4mLqDD0SSHOzGQ3N4wOPNGAK4qiaC9XMN2nRwmOElW+JpwEHqlSl7j/KJ8bfRXekKdiuvH+pxZ9zPONadKfDBXlWl9Luqk3MLb/iTW2QRxXmJK0MWdJSTZSlACJTCV0lNQSy10Tpd9Ii9l6XoDT22BdeQhaPVrGlphDHFnsdPGSElQYXFy0LinkVR43tFPZUIyKYE4BUI0OhNMVmEbLz0le5/hxpJ9Zsv7l4RoNkle2/hriABsb9yUZflRs4fhZ6WkuBdWhynmX4uauF+zimCbCnUA3X7DvPZ/tXmuj6paCwiHMMweBP6r6SxWHbUY5jxLXAgjkV4BrLgjh8VUpOElroDv4muu094IK58sadnp/Ey848H4S4Vwd1IQtVxa87xJ+x+qZhKpBUtS5lYT2jpitkdN5bZ1pu08RN4UjqvNIsn3bu4dUw0RGXm77rFoqqOVcQ0XP1gIKpVDjYW3c+nFWNPBb4A8z/cZI8VLXosaJP3JTSGVVGhALjmforjRlzfKPVV9WptRCP0c4z+q0iNaRpsMciEViKdNwG1E80HhyQB0z9E+oJBJMWK0aOaXY0YJvI8+KTcKG2hUrcXUpOAeTByKtaOPDoUKma8X2GNEWSNlw1RCbtT4fROSpGbRcatY5lMuDrFxsd0DcrPS2NbB7Q8VjXG6A0vhi8S0kOHmurFC4o8zLKpsyf4gYatVf2GOc0XkXWBqsLTDgQeBBBXptHGvpntEkb1ZYrRdDG04e0TucLOB6rRwoi7PHV1W+sertXBvh3aYT2XjI8jwKqJUisUJQuykEAKFb6vU5eo8PgZErQ6v6Og5KJTRr/E1tmswNLsBJHYelDQkseSHZ4ixE0qcqHDMkwtDgtH2W0pUPHByOaJZBXpGqeI2KjDzA8VjMJg4OS1eiBBbyIWTe7OmMaVHuGGfLQVKqrQOL22BWq6jz5KmJYX8SdWRVb+1MHbpsO23+NjQSCP5m+YW4e8C5IHVU+O1jw7LGo0ngO19EnHkqLxzcJckeBUKk3nJHF1ve9bnXP8AZcVTD6fYqsHZIbAe3+A+h3d6wbD2R3hceSDjo9XFmWTaJPiWUtJ88EKZKcx0LI6lTDiZCrsUS+eCsBlMIesyEWS34VhxWzALTGXJWejcaIz/ADQtSnJTaOGF4zCqxPZrcJpMFnpzUlEyQXfkOizmGGyZiBv/AEV/hXggE+/dlSbMnChY+iKjSIkj0VHSeabr5TY/daR9Zo4WzVZXrMqEtgH81MvsIyrRPSxE+iMG6UBoqlDSDeDARjqnvwU3aFJkdWpfxUVStCgqP7Z5NHnKAr4gmV6OJNY0ePmd5WD6ROfNO1erESOB+qHe0uS0W6HHwVMEazE4ZlZhZUaHNO4+i8809qC9hLsOdtv8B+YdDvXoFGrZS/FTq+yDwavRcxxa9pa4ZgiCp8Fhy4hey47C0qwirTY/qAfND0tA4b/5Nb0kKJRfhcGk7ZlcJguyFstWsI0bgk7Q9P8AdOzyMEeKs9GUBTzcF53y8WR43S/0dWbLCcKiXdPRrXCYXUdhazdkdoeIXV8zLN8iLrf/AE5D5j0ZS7QW10bQlUWi8OLFa3A0coX109s9HDUYkzMLcK0oUI5IejVAmLwm1cUStI4fsynn+jUaP1mOHZstAJ4lD43XPEPyfsD+UAHxWWdVULqq6EjlbvbLHE6Te8y97ndST9UO7HQq+pUQ1SohiQVjdJOIibILDYmZBzzHPihaz0GakGRmFE4clRpjyuErL9p99E9okoLDYkOAI98UZRq+i89pp0ezjlyVoLfNgOvghsZVAuSBzKsWOmFXaRa1zoLQb8FC7J3ZXvx7Z+YHnISpaSE2BJ6Ov4BSswrZsI6KehSAPvvWqo02SUcW9wgMMcxH1RNOhWdkQ0W5/ZT0rZCUbSDugTtEt16dw+j4+clxzvl4J2kGbIDuBAPQ+wiadPeTNlHj2lzHAZxZKWzG9nGOgdbqKo/zUdKS1oOf0ROj6G3UJ/dZEn3z+imEeWhTkoptlTi37L6gnIgHqAJVe2pdTYipJc7+J7j4kwhAvV0lR4ltysfUrFMw2ZPH7KKs5doOlRZsi9wtSN6MFdU1CrCJbVncm2Kg7446LvxkC2oV34lx0RTCyw+IB+SkZXKBa/l5KTbPFMlhn7URw8FxCGseCSdMDzLRGkAIBW4wFaKW1xyXlFKZAGZIA716c/sUmN4NErFQV2a/yPjQXRd2et0i5RUX9kdFxz1bIHOKa5ybtKN5TSCxrig67kRUKCruQk+xNgtR6QbaSu0mTc+C5iHJskFdjSx0jLeOSu8LipAcJghZuvmtcKGzg6BAvBd/cVhmx2r9Ov42dxdeE+Hxlwm1ztSRxPkq7D1Wvu03BuMoO8EIxj1wtUz1FJPY9jkRSqgbroUNnqmh0FBX9l7h3yJPgjqRgce5UdLF28OqNw+I5n9cvfVWjOSLR9bgmvdZRUXDPNC43FbhmgybomDsgLuNgN6t8WwYfDvH7waS48XER5KPQeB2G/FfdzhbkOPehNba8Ug3PacPufRdOHHW2cHyM3LSMw53ZAURN0+obAKGo+y62jjTIcQU+jYAIV1S87hJPQXRTCpaNYsMpuRFF3qhWH2USwpejY/aPBIjJNLuvkNyaXXVkBIcnuddD7R92SLuZSQ2T7Xf0SUAcEkaA8v0FS2sRSH8wPhdb3Hu+ZY3VCmTiAYs0EnktfXfIcoQE+GqdkdE8uQej3ywImU0Mc5RuSKaU+xEb3IPEFF1EDXVEWQ4bMg9Uq105jbhOqsSCysqNut/iaIFGmyWyKbbb8pWIc26sdIdsCqCZtvuCMweSTVmkZVsrtI7VCrtCwNnKww+K2ryrHT+DFVptmAQd4kTdZTRtUtOy7MWXJkgd2HJujUU8QEQS115HRUhcuB5BzWPE6uTLmC2CBP5ImhiYOU8VSDEGMzPVF0sSJ7OTRc8XRx5IoLbLutpEAQBc5D3uRGruFOIqcWtguO43yHgsrTe+tUFNmZjaI/cZvP2XqehNHijRDdmJ3i5HrYLXHCzl+RPiqXYS8cBHLiBkshrY/tU2zuLiOBK2Vf5Tv3A7/d1g9Y6m1iCJmGgD6+q6keeytq5IGs9G4hwVZWfwWlkURVvk/qexvdMlWDSq7E/+gcXvd4BWDFLezRBNFEtUFAZKdrvRCTsG0Jx/PyTAbrpcmByqhWTjJNbCbtblzaSSQNjtocY7z6JIOpWv+pSVUIG0FottCiT+8cyk8yCuUsZJezgZHQrgIWY5EWi6mY4EqxBVFRfsvPX6q4a9MVkqaV0rkpJeg2RVVX1c0bXM2FyoWYLIuueG5UTYxoJyTqzEVswmVWoQytLUThHQDOREFNLU5jbJ0NM2D8IH0WbJDrDLMQAsJp7Rj2ONVgsCdqEE7WCvhawNN1ohzTdrwMpHHmFs9DaUbjKZdsBhmHCZHfbesZI1jIyVLFSAVOKoKj1j0YcPU2mj/puNuAPDoq5tU5hYOB348trZcVTDDxy+6iOJIYGtzcQAEJTxRqdkNcTwaCVr9SNXy6K1VpBmKbSIji4g+/FJQbLnnjFaL/UzQHw2DaEud2n/aDuHqtm3kchkfdlHhaQaLSIt149bp9TcHdZHu110JUjzJycnbIMQctxzPA+5Xn2kX7VaoTbtHyy+i3eMdYzcG074Hsrz6o6XOPEk+JWkDOQJiHfZVtYo/FFV1S5VkolrwTRG9u15j8vNG0wq7Cjbqudub2R9T6BWtNqgtdE1FqmIzSo5Jz1fpNkTguMXHOCax10ATuKge5de9D1XTA5/qhDJKeWQvdJdpiySXFj5GdrH/uGdCrEpJKAZXVfnKt6HyjokkjwRMEjmupKkJjKWR6p5SSTJGPTaq4kkigYrjUklQIy+sf/AJB0Wi/D5x2al9w+pXElHpUS81gE4WtN4cI5WGSwTMkkljPs6sRv9VaLRhwQ0AkGTAk34raYB0VGAZbI+pSSVQ6Iyds0BHZb3KKmc+g9V1JN9GJX4jf/AE+iwTd64kqXQmV2JQTsx1SSVEk2ix2T/U5WdIeiSSS7K8CKfqV2p83ikkrfZKB/fkmjNJJHoxVMyh6vzBcSWb/YpdBdDLvSSSWp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30" name="AutoShape 6" descr="data:image/jpeg;base64,/9j/4AAQSkZJRgABAQAAAQABAAD/2wCEAAkGBxQSEhQUExQVFBUXFRUVFRcXFxQVFBQXFBQWFxQYFRQYHCggGBolHBQUITEhJSkrLi4uFx8zODMsNygtLisBCgoKDg0OGxAQGiwkHyQsLCwsLCwsLCwsLCwsLCwsLCwsLCwsLCwsLCwsLCwsLCwsLCwsLCwsLCwsLCwsLCwsLP/AABEIAMIBBAMBIgACEQEDEQH/xAAcAAABBQEBAQAAAAAAAAAAAAAEAAIDBQYBBwj/xAA+EAABAwICBwYEAwcDBQAAAAABAAIRAyEEMQUGEkFRYXEigZGhwfATMrHRB+HxFEJSYnKSooKy0iMkM0NT/8QAGgEAAwEBAQEAAAAAAAAAAAAAAAECAwQFBv/EACURAAICAgMAAgICAwAAAAAAAAABAhEDIRIxQQRRIjITcYGRof/aAAwDAQACEQMRAD8At6dQhehauY1r6YAzGYXnbVb6AeQ+xhKho9FSQuHrki6n+ImFD0kO/FRuXP2wcCp5oQSg8e+yT8ZwCpdLY7YEn5jkPVRKV6RSVukc0jpJtIcXbh6ngFlMfj31DLjPLcO5RV6znvM95TXPAEDxWTO7HiUP7ETCTXXUG0U6m6Fk2bpF5gqrd6t6dek1sePNZSnUU/xJ5IshwLbFuYT2fNCEIdtROLpTsKHOXKb738UwP4+iUpphRd6L0o6kYPabw4dFrMNiG1GhzTI+nI8154yrBVnozSJpOkXafmHEfdawnRzZcV7RtUkyjVD2hzTIIkJ66DkEkkkgBJJJIASaU5cKAGFMKeVFUcgBr3IStVXa1VVeLxSYx9TE3XVTvrmUkrAoQFc6Ab2lUgK60CO0hAjZYcWCmKgoGymKbGwSsowE+tmuNuuZ9iE4Q0k5DNY7S1cvJO82bwAWo03Vhmz4rNtpSZItu+3vir46OjCq2VWIhjBxcq7bRelXy+NzT5G4H+7yVZVcsJy2dsEEMdJUrShmPhT0ysiyemVMCh6YuiKbeKBEzBCdNlHiiYEJ1PxTJHFccpQ0JxvaB9ExWRAKem+EwsPu66ASL++5NMlmj1b0hDvhk2ddvJ3DvWmXnVKoQQRYgyOoW9wGJFWm143i/I7x4rpxSvRx5oU7CEkklqYCSSSQAk0rpUVR6AOVHoKvWSr1lUYzFJjO4vFKqq1JTnulMhAhqS6klQysa1XGg23VY1quNCi6aA1VDJTEqChkpikxsDrJ1Bu9dcySi6NOAslG2Izel3y8jcPsqjEVoaB17sp+qP01VG0f6j9ln8bV8BFssz+itnVBaK3GVYPHMHvy981XHO9kTin7zzj79TKFueXLM/kuLIzth0TU7e7ouiOXigmmOXVFN3fos7KYbTBmyIaEPRcbX8kXvVIzZyo3iusIGV0xz279ydtcAfoixBDOnmkSeHmoRUcOHj+Skid/l+aYiSDwSGS5HMjuAXWWyP0KRJzetNqjibPpnMHaHQ2PnHisz5I7VyqRiWb9oFvlM+QWuOVSRnlVxZuklA3GMLzTDgXgSWzcBTrsOGhJJKOo9AHKj0DiKy7iKyqcVXlMBuLxKr3XUpCaQmBEQmkKUhMISAjXV2EkACMarbRLboBjFaaMbdMC/oKcqGgiAEmNkbG3RLQmMapFKQjzLTOKmpByEk+iqK1ab7p8Yy6p2nHxVffeR91Vvq3hYTlR6UI6Jqr5LnHcYb13+oQbzBudkHhE96IqPyjd2Wjd181EWwTFzx95Bc03s3iPpG4t4z63RbRcT770Gy2+eiKacrHvn1WY2GUT7kowEHcEBSI3jy9UXTGX3VolkrjDsgJC6ypI9Uyvdzf6TPjb1UQqQYy+3sIJoJPj0yU4y9B91C0/SeSea0BUhMlb/pjxXdkcu6x8UHWqWJmMh5p/xgd+aNCoJ9yhaukH4dzalIAuBFjkWkw4HuKcyp79+7KGsJI6tH+QTWhV9lxqXUJxJdUMvex7u8kE+q3y881avi2RkNrw2SvQHvXVido5flfv/gT3QgsRWXa9ZV1Z8rY5yLEVZQpaiCFGQgCEhMIUxCYQgCEhNIUxCYQgRFCSfCSBjWNVhgAhGtR+DarEi3w6LahqAsimBQxsc0KvdpygK3wDUAqWsZAvkNrKeSsV5V+LGA+FWp1m2FWWnk9o9R/tUTlxVmuDGsk+LAtbG7OMqjKXExzN+6QVQ1HEuKHxGla9V7fiP2y1gYwuDQSdoQKj8yIttG4UzMyHAtcCZBzBXLN2ekouOmE0nb+F/Fcq1L7IvvJ702YnooXH5uZ9BmspFR7C2VyPHcn1sWezuuZ9FWvqxKrcRpFwszaeeUQOpUIdemsp4qQisPibgePL3ksThMZWcYLY6GTHRWzcTUZBc0xxgwn0TRqa57bf6Y8ym4ink7eCQec8+5VuFx4eQZ7/AKe+as3V2gXLT4IsnodtBoueiDxOOdB2BtGPcoTSFXZcA6QCJAM5HIjkqbFaQ2pJkMGQFpPRHL6FV7LClWrOMvNNnLb2vJoMKxZimtjaN+IaY8yPos/gNIuc4Q5rGzcRBP8AqNz1V9UogOgQ4bzERlwsc0NNCWSMtIPoVNrIiN24n080RWr/AA5OwXAsqAnZDtmGyM8icgReeqr6VIC0kcDvB3ERz3hFUXF1NpcXOJbMuJcQSBIE5DknF2JrYdqjiCa7Cc7/AEK3FbELz/V0bLwRkJWifiSV2YdROb5VcyyqVZUFSqAqyvjtnMrO6X1iDAbrY5jTYjSAG9VlbTbRvXl+mNdiSQ2SszidYqzj80JWOj3ejphp3oynjWleBYPWiqzMytDo3XYSATCLEexteCkVkdE6wtfF1o6GNDgix0EpKP4gSRYqOtxIR+BrgryU64t/i81ZaK10ZIG0tLQkj2egbIkLKaI1gZUaIcFosLiQ5SxtBSzf4gaG/asFUaBL2RVZzcy5HeJHetIkpatUEJOMlJeHzgKfGM7cVZUHioA1xAc0ANcciBk153boduyNrtH170eKGKr0hYB203dAeA9vhtR3KHRFSWtJzIInmJHouJKnR7MvyipILqMIkGQRYg5jqonAzAvMRxnL0RJaCDOYENIuRBmDysbbpTA9jQS1zy/ZIEABoBEOkm8xtblEyUwHEUQTDnEngyB4vNh3AqKpjqdGGspNPMjaH+U+UKcUtoTFjbqmVMIHQDIjK0+aiNehPk1onpYtzxZxFpgPcP8AAqH9qqN+V7gepB8VLRpimLBxnebIXEuAvv5I9FCMq/IccaYBe1oJqNaTdrnSHQYHZcZF7cM1p9GMa4XnxgeAssM8l1RkmwcHAcIDv+QWr0O6HZ2+6tIuMLWwKiwuDmvs9jntcIzhxIdPAtLD3oENF9sEzuyWtxWG2iXNHaiCMtodeIm3UjpRYqlsusD0NnDqFLVMUV4yLBMpgghptvc4mOFloMPXkAAellS0MV/LHkj8NizuaTwG7hmpticUuiwr1dhs79wGZO4c5KJwzNljWm8NAJ4mLqDD0SSHOzGQ3N4wOPNGAK4qiaC9XMN2nRwmOElW+JpwEHqlSl7j/KJ8bfRXekKdiuvH+pxZ9zPONadKfDBXlWl9Luqk3MLb/iTW2QRxXmJK0MWdJSTZSlACJTCV0lNQSy10Tpd9Ii9l6XoDT22BdeQhaPVrGlphDHFnsdPGSElQYXFy0LinkVR43tFPZUIyKYE4BUI0OhNMVmEbLz0le5/hxpJ9Zsv7l4RoNkle2/hriABsb9yUZflRs4fhZ6WkuBdWhynmX4uauF+zimCbCnUA3X7DvPZ/tXmuj6paCwiHMMweBP6r6SxWHbUY5jxLXAgjkV4BrLgjh8VUpOElroDv4muu094IK58sadnp/Ey848H4S4Vwd1IQtVxa87xJ+x+qZhKpBUtS5lYT2jpitkdN5bZ1pu08RN4UjqvNIsn3bu4dUw0RGXm77rFoqqOVcQ0XP1gIKpVDjYW3c+nFWNPBb4A8z/cZI8VLXosaJP3JTSGVVGhALjmforjRlzfKPVV9WptRCP0c4z+q0iNaRpsMciEViKdNwG1E80HhyQB0z9E+oJBJMWK0aOaXY0YJvI8+KTcKG2hUrcXUpOAeTByKtaOPDoUKma8X2GNEWSNlw1RCbtT4fROSpGbRcatY5lMuDrFxsd0DcrPS2NbB7Q8VjXG6A0vhi8S0kOHmurFC4o8zLKpsyf4gYatVf2GOc0XkXWBqsLTDgQeBBBXptHGvpntEkb1ZYrRdDG04e0TucLOB6rRwoi7PHV1W+sertXBvh3aYT2XjI8jwKqJUisUJQuykEAKFb6vU5eo8PgZErQ6v6Og5KJTRr/E1tmswNLsBJHYelDQkseSHZ4ixE0qcqHDMkwtDgtH2W0pUPHByOaJZBXpGqeI2KjDzA8VjMJg4OS1eiBBbyIWTe7OmMaVHuGGfLQVKqrQOL22BWq6jz5KmJYX8SdWRVb+1MHbpsO23+NjQSCP5m+YW4e8C5IHVU+O1jw7LGo0ngO19EnHkqLxzcJckeBUKk3nJHF1ve9bnXP8AZcVTD6fYqsHZIbAe3+A+h3d6wbD2R3hceSDjo9XFmWTaJPiWUtJ88EKZKcx0LI6lTDiZCrsUS+eCsBlMIesyEWS34VhxWzALTGXJWejcaIz/ADQtSnJTaOGF4zCqxPZrcJpMFnpzUlEyQXfkOizmGGyZiBv/AEV/hXggE+/dlSbMnChY+iKjSIkj0VHSeabr5TY/daR9Zo4WzVZXrMqEtgH81MvsIyrRPSxE+iMG6UBoqlDSDeDARjqnvwU3aFJkdWpfxUVStCgqP7Z5NHnKAr4gmV6OJNY0ePmd5WD6ROfNO1erESOB+qHe0uS0W6HHwVMEazE4ZlZhZUaHNO4+i8809qC9hLsOdtv8B+YdDvXoFGrZS/FTq+yDwavRcxxa9pa4ZgiCp8Fhy4hey47C0qwirTY/qAfND0tA4b/5Nb0kKJRfhcGk7ZlcJguyFstWsI0bgk7Q9P8AdOzyMEeKs9GUBTzcF53y8WR43S/0dWbLCcKiXdPRrXCYXUdhazdkdoeIXV8zLN8iLrf/AE5D5j0ZS7QW10bQlUWi8OLFa3A0coX109s9HDUYkzMLcK0oUI5IejVAmLwm1cUStI4fsynn+jUaP1mOHZstAJ4lD43XPEPyfsD+UAHxWWdVULqq6EjlbvbLHE6Te8y97ndST9UO7HQq+pUQ1SohiQVjdJOIibILDYmZBzzHPihaz0GakGRmFE4clRpjyuErL9p99E9okoLDYkOAI98UZRq+i89pp0ezjlyVoLfNgOvghsZVAuSBzKsWOmFXaRa1zoLQb8FC7J3ZXvx7Z+YHnISpaSE2BJ6Ov4BSswrZsI6KehSAPvvWqo02SUcW9wgMMcxH1RNOhWdkQ0W5/ZT0rZCUbSDugTtEt16dw+j4+clxzvl4J2kGbIDuBAPQ+wiadPeTNlHj2lzHAZxZKWzG9nGOgdbqKo/zUdKS1oOf0ROj6G3UJ/dZEn3z+imEeWhTkoptlTi37L6gnIgHqAJVe2pdTYipJc7+J7j4kwhAvV0lR4ltysfUrFMw2ZPH7KKs5doOlRZsi9wtSN6MFdU1CrCJbVncm2Kg7446LvxkC2oV34lx0RTCyw+IB+SkZXKBa/l5KTbPFMlhn7URw8FxCGseCSdMDzLRGkAIBW4wFaKW1xyXlFKZAGZIA716c/sUmN4NErFQV2a/yPjQXRd2et0i5RUX9kdFxz1bIHOKa5ybtKN5TSCxrig67kRUKCruQk+xNgtR6QbaSu0mTc+C5iHJskFdjSx0jLeOSu8LipAcJghZuvmtcKGzg6BAvBd/cVhmx2r9Ov42dxdeE+Hxlwm1ztSRxPkq7D1Wvu03BuMoO8EIxj1wtUz1FJPY9jkRSqgbroUNnqmh0FBX9l7h3yJPgjqRgce5UdLF28OqNw+I5n9cvfVWjOSLR9bgmvdZRUXDPNC43FbhmgybomDsgLuNgN6t8WwYfDvH7waS48XER5KPQeB2G/FfdzhbkOPehNba8Ug3PacPufRdOHHW2cHyM3LSMw53ZAURN0+obAKGo+y62jjTIcQU+jYAIV1S87hJPQXRTCpaNYsMpuRFF3qhWH2USwpejY/aPBIjJNLuvkNyaXXVkBIcnuddD7R92SLuZSQ2T7Xf0SUAcEkaA8v0FS2sRSH8wPhdb3Hu+ZY3VCmTiAYs0EnktfXfIcoQE+GqdkdE8uQej3ywImU0Mc5RuSKaU+xEb3IPEFF1EDXVEWQ4bMg9Uq105jbhOqsSCysqNut/iaIFGmyWyKbbb8pWIc26sdIdsCqCZtvuCMweSTVmkZVsrtI7VCrtCwNnKww+K2ryrHT+DFVptmAQd4kTdZTRtUtOy7MWXJkgd2HJujUU8QEQS115HRUhcuB5BzWPE6uTLmC2CBP5ImhiYOU8VSDEGMzPVF0sSJ7OTRc8XRx5IoLbLutpEAQBc5D3uRGruFOIqcWtguO43yHgsrTe+tUFNmZjaI/cZvP2XqehNHijRDdmJ3i5HrYLXHCzl+RPiqXYS8cBHLiBkshrY/tU2zuLiOBK2Vf5Tv3A7/d1g9Y6m1iCJmGgD6+q6keeytq5IGs9G4hwVZWfwWlkURVvk/qexvdMlWDSq7E/+gcXvd4BWDFLezRBNFEtUFAZKdrvRCTsG0Jx/PyTAbrpcmByqhWTjJNbCbtblzaSSQNjtocY7z6JIOpWv+pSVUIG0FottCiT+8cyk8yCuUsZJezgZHQrgIWY5EWi6mY4EqxBVFRfsvPX6q4a9MVkqaV0rkpJeg2RVVX1c0bXM2FyoWYLIuueG5UTYxoJyTqzEVswmVWoQytLUThHQDOREFNLU5jbJ0NM2D8IH0WbJDrDLMQAsJp7Rj2ONVgsCdqEE7WCvhawNN1ohzTdrwMpHHmFs9DaUbjKZdsBhmHCZHfbesZI1jIyVLFSAVOKoKj1j0YcPU2mj/puNuAPDoq5tU5hYOB348trZcVTDDxy+6iOJIYGtzcQAEJTxRqdkNcTwaCVr9SNXy6K1VpBmKbSIji4g+/FJQbLnnjFaL/UzQHw2DaEud2n/aDuHqtm3kchkfdlHhaQaLSIt149bp9TcHdZHu110JUjzJycnbIMQctxzPA+5Xn2kX7VaoTbtHyy+i3eMdYzcG074Hsrz6o6XOPEk+JWkDOQJiHfZVtYo/FFV1S5VkolrwTRG9u15j8vNG0wq7Cjbqudub2R9T6BWtNqgtdE1FqmIzSo5Jz1fpNkTguMXHOCax10ATuKge5de9D1XTA5/qhDJKeWQvdJdpiySXFj5GdrH/uGdCrEpJKAZXVfnKt6HyjokkjwRMEjmupKkJjKWR6p5SSTJGPTaq4kkigYrjUklQIy+sf/AJB0Wi/D5x2al9w+pXElHpUS81gE4WtN4cI5WGSwTMkkljPs6sRv9VaLRhwQ0AkGTAk34raYB0VGAZbI+pSSVQ6Iyds0BHZb3KKmc+g9V1JN9GJX4jf/AE+iwTd64kqXQmV2JQTsx1SSVEk2ix2T/U5WdIeiSSS7K8CKfqV2p83ikkrfZKB/fkmjNJJHoxVMyh6vzBcSWb/YpdBdDLvSSSWp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32" name="AutoShape 8" descr="data:image/jpeg;base64,/9j/4AAQSkZJRgABAQAAAQABAAD/2wCEAAkGBxQSEhQUExQVFBUXFRUVFRcXFxQVFBQXFBQWFxQYFRQYHCggGBolHBQUITEhJSkrLi4uFx8zODMsNygtLisBCgoKDg0OGxAQGiwkHyQsLCwsLCwsLCwsLCwsLCwsLCwsLCwsLCwsLCwsLCwsLCwsLCwsLCwsLCwsLCwsLCwsLP/AABEIAMIBBAMBIgACEQEDEQH/xAAcAAABBQEBAQAAAAAAAAAAAAAEAAIDBQYBBwj/xAA+EAABAwICBwYEAwcDBQAAAAABAAIRAyEEMQUGEkFRYXEigZGhwfATMrHRB+HxFEJSYnKSooKy0iMkM0NT/8QAGgEAAwEBAQEAAAAAAAAAAAAAAAECAwQFBv/EACURAAICAgMAAgICAwAAAAAAAAABAhEDIRIxQQRRIjITcYGRof/aAAwDAQACEQMRAD8At6dQhehauY1r6YAzGYXnbVb6AeQ+xhKho9FSQuHrki6n+ImFD0kO/FRuXP2wcCp5oQSg8e+yT8ZwCpdLY7YEn5jkPVRKV6RSVukc0jpJtIcXbh6ngFlMfj31DLjPLcO5RV6znvM95TXPAEDxWTO7HiUP7ETCTXXUG0U6m6Fk2bpF5gqrd6t6dek1sePNZSnUU/xJ5IshwLbFuYT2fNCEIdtROLpTsKHOXKb738UwP4+iUpphRd6L0o6kYPabw4dFrMNiG1GhzTI+nI8154yrBVnozSJpOkXafmHEfdawnRzZcV7RtUkyjVD2hzTIIkJ66DkEkkkgBJJJIASaU5cKAGFMKeVFUcgBr3IStVXa1VVeLxSYx9TE3XVTvrmUkrAoQFc6Ab2lUgK60CO0hAjZYcWCmKgoGymKbGwSsowE+tmuNuuZ9iE4Q0k5DNY7S1cvJO82bwAWo03Vhmz4rNtpSZItu+3vir46OjCq2VWIhjBxcq7bRelXy+NzT5G4H+7yVZVcsJy2dsEEMdJUrShmPhT0ysiyemVMCh6YuiKbeKBEzBCdNlHiiYEJ1PxTJHFccpQ0JxvaB9ExWRAKem+EwsPu66ASL++5NMlmj1b0hDvhk2ddvJ3DvWmXnVKoQQRYgyOoW9wGJFWm143i/I7x4rpxSvRx5oU7CEkklqYCSSSQAk0rpUVR6AOVHoKvWSr1lUYzFJjO4vFKqq1JTnulMhAhqS6klQysa1XGg23VY1quNCi6aA1VDJTEqChkpikxsDrJ1Bu9dcySi6NOAslG2Izel3y8jcPsqjEVoaB17sp+qP01VG0f6j9ln8bV8BFssz+itnVBaK3GVYPHMHvy981XHO9kTin7zzj79TKFueXLM/kuLIzth0TU7e7ouiOXigmmOXVFN3fos7KYbTBmyIaEPRcbX8kXvVIzZyo3iusIGV0xz279ydtcAfoixBDOnmkSeHmoRUcOHj+Skid/l+aYiSDwSGS5HMjuAXWWyP0KRJzetNqjibPpnMHaHQ2PnHisz5I7VyqRiWb9oFvlM+QWuOVSRnlVxZuklA3GMLzTDgXgSWzcBTrsOGhJJKOo9AHKj0DiKy7iKyqcVXlMBuLxKr3XUpCaQmBEQmkKUhMISAjXV2EkACMarbRLboBjFaaMbdMC/oKcqGgiAEmNkbG3RLQmMapFKQjzLTOKmpByEk+iqK1ab7p8Yy6p2nHxVffeR91Vvq3hYTlR6UI6Jqr5LnHcYb13+oQbzBudkHhE96IqPyjd2Wjd181EWwTFzx95Bc03s3iPpG4t4z63RbRcT770Gy2+eiKacrHvn1WY2GUT7kowEHcEBSI3jy9UXTGX3VolkrjDsgJC6ypI9Uyvdzf6TPjb1UQqQYy+3sIJoJPj0yU4y9B91C0/SeSea0BUhMlb/pjxXdkcu6x8UHWqWJmMh5p/xgd+aNCoJ9yhaukH4dzalIAuBFjkWkw4HuKcyp79+7KGsJI6tH+QTWhV9lxqXUJxJdUMvex7u8kE+q3y881avi2RkNrw2SvQHvXVido5flfv/gT3QgsRWXa9ZV1Z8rY5yLEVZQpaiCFGQgCEhMIUxCYQgCEhNIUxCYQgRFCSfCSBjWNVhgAhGtR+DarEi3w6LahqAsimBQxsc0KvdpygK3wDUAqWsZAvkNrKeSsV5V+LGA+FWp1m2FWWnk9o9R/tUTlxVmuDGsk+LAtbG7OMqjKXExzN+6QVQ1HEuKHxGla9V7fiP2y1gYwuDQSdoQKj8yIttG4UzMyHAtcCZBzBXLN2ekouOmE0nb+F/Fcq1L7IvvJ702YnooXH5uZ9BmspFR7C2VyPHcn1sWezuuZ9FWvqxKrcRpFwszaeeUQOpUIdemsp4qQisPibgePL3ksThMZWcYLY6GTHRWzcTUZBc0xxgwn0TRqa57bf6Y8ym4ink7eCQec8+5VuFx4eQZ7/AKe+as3V2gXLT4IsnodtBoueiDxOOdB2BtGPcoTSFXZcA6QCJAM5HIjkqbFaQ2pJkMGQFpPRHL6FV7LClWrOMvNNnLb2vJoMKxZimtjaN+IaY8yPos/gNIuc4Q5rGzcRBP8AqNz1V9UogOgQ4bzERlwsc0NNCWSMtIPoVNrIiN24n080RWr/AA5OwXAsqAnZDtmGyM8icgReeqr6VIC0kcDvB3ERz3hFUXF1NpcXOJbMuJcQSBIE5DknF2JrYdqjiCa7Cc7/AEK3FbELz/V0bLwRkJWifiSV2YdROb5VcyyqVZUFSqAqyvjtnMrO6X1iDAbrY5jTYjSAG9VlbTbRvXl+mNdiSQ2SszidYqzj80JWOj3ejphp3oynjWleBYPWiqzMytDo3XYSATCLEexteCkVkdE6wtfF1o6GNDgix0EpKP4gSRYqOtxIR+BrgryU64t/i81ZaK10ZIG0tLQkj2egbIkLKaI1gZUaIcFosLiQ5SxtBSzf4gaG/asFUaBL2RVZzcy5HeJHetIkpatUEJOMlJeHzgKfGM7cVZUHioA1xAc0ANcciBk153boduyNrtH170eKGKr0hYB203dAeA9vhtR3KHRFSWtJzIInmJHouJKnR7MvyipILqMIkGQRYg5jqonAzAvMRxnL0RJaCDOYENIuRBmDysbbpTA9jQS1zy/ZIEABoBEOkm8xtblEyUwHEUQTDnEngyB4vNh3AqKpjqdGGspNPMjaH+U+UKcUtoTFjbqmVMIHQDIjK0+aiNehPk1onpYtzxZxFpgPcP8AAqH9qqN+V7gepB8VLRpimLBxnebIXEuAvv5I9FCMq/IccaYBe1oJqNaTdrnSHQYHZcZF7cM1p9GMa4XnxgeAssM8l1RkmwcHAcIDv+QWr0O6HZ2+6tIuMLWwKiwuDmvs9jntcIzhxIdPAtLD3oENF9sEzuyWtxWG2iXNHaiCMtodeIm3UjpRYqlsusD0NnDqFLVMUV4yLBMpgghptvc4mOFloMPXkAAellS0MV/LHkj8NizuaTwG7hmpticUuiwr1dhs79wGZO4c5KJwzNljWm8NAJ4mLqDD0SSHOzGQ3N4wOPNGAK4qiaC9XMN2nRwmOElW+JpwEHqlSl7j/KJ8bfRXekKdiuvH+pxZ9zPONadKfDBXlWl9Luqk3MLb/iTW2QRxXmJK0MWdJSTZSlACJTCV0lNQSy10Tpd9Ii9l6XoDT22BdeQhaPVrGlphDHFnsdPGSElQYXFy0LinkVR43tFPZUIyKYE4BUI0OhNMVmEbLz0le5/hxpJ9Zsv7l4RoNkle2/hriABsb9yUZflRs4fhZ6WkuBdWhynmX4uauF+zimCbCnUA3X7DvPZ/tXmuj6paCwiHMMweBP6r6SxWHbUY5jxLXAgjkV4BrLgjh8VUpOElroDv4muu094IK58sadnp/Ey848H4S4Vwd1IQtVxa87xJ+x+qZhKpBUtS5lYT2jpitkdN5bZ1pu08RN4UjqvNIsn3bu4dUw0RGXm77rFoqqOVcQ0XP1gIKpVDjYW3c+nFWNPBb4A8z/cZI8VLXosaJP3JTSGVVGhALjmforjRlzfKPVV9WptRCP0c4z+q0iNaRpsMciEViKdNwG1E80HhyQB0z9E+oJBJMWK0aOaXY0YJvI8+KTcKG2hUrcXUpOAeTByKtaOPDoUKma8X2GNEWSNlw1RCbtT4fROSpGbRcatY5lMuDrFxsd0DcrPS2NbB7Q8VjXG6A0vhi8S0kOHmurFC4o8zLKpsyf4gYatVf2GOc0XkXWBqsLTDgQeBBBXptHGvpntEkb1ZYrRdDG04e0TucLOB6rRwoi7PHV1W+sertXBvh3aYT2XjI8jwKqJUisUJQuykEAKFb6vU5eo8PgZErQ6v6Og5KJTRr/E1tmswNLsBJHYelDQkseSHZ4ixE0qcqHDMkwtDgtH2W0pUPHByOaJZBXpGqeI2KjDzA8VjMJg4OS1eiBBbyIWTe7OmMaVHuGGfLQVKqrQOL22BWq6jz5KmJYX8SdWRVb+1MHbpsO23+NjQSCP5m+YW4e8C5IHVU+O1jw7LGo0ngO19EnHkqLxzcJckeBUKk3nJHF1ve9bnXP8AZcVTD6fYqsHZIbAe3+A+h3d6wbD2R3hceSDjo9XFmWTaJPiWUtJ88EKZKcx0LI6lTDiZCrsUS+eCsBlMIesyEWS34VhxWzALTGXJWejcaIz/ADQtSnJTaOGF4zCqxPZrcJpMFnpzUlEyQXfkOizmGGyZiBv/AEV/hXggE+/dlSbMnChY+iKjSIkj0VHSeabr5TY/daR9Zo4WzVZXrMqEtgH81MvsIyrRPSxE+iMG6UBoqlDSDeDARjqnvwU3aFJkdWpfxUVStCgqP7Z5NHnKAr4gmV6OJNY0ePmd5WD6ROfNO1erESOB+qHe0uS0W6HHwVMEazE4ZlZhZUaHNO4+i8809qC9hLsOdtv8B+YdDvXoFGrZS/FTq+yDwavRcxxa9pa4ZgiCp8Fhy4hey47C0qwirTY/qAfND0tA4b/5Nb0kKJRfhcGk7ZlcJguyFstWsI0bgk7Q9P8AdOzyMEeKs9GUBTzcF53y8WR43S/0dWbLCcKiXdPRrXCYXUdhazdkdoeIXV8zLN8iLrf/AE5D5j0ZS7QW10bQlUWi8OLFa3A0coX109s9HDUYkzMLcK0oUI5IejVAmLwm1cUStI4fsynn+jUaP1mOHZstAJ4lD43XPEPyfsD+UAHxWWdVULqq6EjlbvbLHE6Te8y97ndST9UO7HQq+pUQ1SohiQVjdJOIibILDYmZBzzHPihaz0GakGRmFE4clRpjyuErL9p99E9okoLDYkOAI98UZRq+i89pp0ezjlyVoLfNgOvghsZVAuSBzKsWOmFXaRa1zoLQb8FC7J3ZXvx7Z+YHnISpaSE2BJ6Ov4BSswrZsI6KehSAPvvWqo02SUcW9wgMMcxH1RNOhWdkQ0W5/ZT0rZCUbSDugTtEt16dw+j4+clxzvl4J2kGbIDuBAPQ+wiadPeTNlHj2lzHAZxZKWzG9nGOgdbqKo/zUdKS1oOf0ROj6G3UJ/dZEn3z+imEeWhTkoptlTi37L6gnIgHqAJVe2pdTYipJc7+J7j4kwhAvV0lR4ltysfUrFMw2ZPH7KKs5doOlRZsi9wtSN6MFdU1CrCJbVncm2Kg7446LvxkC2oV34lx0RTCyw+IB+SkZXKBa/l5KTbPFMlhn7URw8FxCGseCSdMDzLRGkAIBW4wFaKW1xyXlFKZAGZIA716c/sUmN4NErFQV2a/yPjQXRd2et0i5RUX9kdFxz1bIHOKa5ybtKN5TSCxrig67kRUKCruQk+xNgtR6QbaSu0mTc+C5iHJskFdjSx0jLeOSu8LipAcJghZuvmtcKGzg6BAvBd/cVhmx2r9Ov42dxdeE+Hxlwm1ztSRxPkq7D1Wvu03BuMoO8EIxj1wtUz1FJPY9jkRSqgbroUNnqmh0FBX9l7h3yJPgjqRgce5UdLF28OqNw+I5n9cvfVWjOSLR9bgmvdZRUXDPNC43FbhmgybomDsgLuNgN6t8WwYfDvH7waS48XER5KPQeB2G/FfdzhbkOPehNba8Ug3PacPufRdOHHW2cHyM3LSMw53ZAURN0+obAKGo+y62jjTIcQU+jYAIV1S87hJPQXRTCpaNYsMpuRFF3qhWH2USwpejY/aPBIjJNLuvkNyaXXVkBIcnuddD7R92SLuZSQ2T7Xf0SUAcEkaA8v0FS2sRSH8wPhdb3Hu+ZY3VCmTiAYs0EnktfXfIcoQE+GqdkdE8uQej3ywImU0Mc5RuSKaU+xEb3IPEFF1EDXVEWQ4bMg9Uq105jbhOqsSCysqNut/iaIFGmyWyKbbb8pWIc26sdIdsCqCZtvuCMweSTVmkZVsrtI7VCrtCwNnKww+K2ryrHT+DFVptmAQd4kTdZTRtUtOy7MWXJkgd2HJujUU8QEQS115HRUhcuB5BzWPE6uTLmC2CBP5ImhiYOU8VSDEGMzPVF0sSJ7OTRc8XRx5IoLbLutpEAQBc5D3uRGruFOIqcWtguO43yHgsrTe+tUFNmZjaI/cZvP2XqehNHijRDdmJ3i5HrYLXHCzl+RPiqXYS8cBHLiBkshrY/tU2zuLiOBK2Vf5Tv3A7/d1g9Y6m1iCJmGgD6+q6keeytq5IGs9G4hwVZWfwWlkURVvk/qexvdMlWDSq7E/+gcXvd4BWDFLezRBNFEtUFAZKdrvRCTsG0Jx/PyTAbrpcmByqhWTjJNbCbtblzaSSQNjtocY7z6JIOpWv+pSVUIG0FottCiT+8cyk8yCuUsZJezgZHQrgIWY5EWi6mY4EqxBVFRfsvPX6q4a9MVkqaV0rkpJeg2RVVX1c0bXM2FyoWYLIuueG5UTYxoJyTqzEVswmVWoQytLUThHQDOREFNLU5jbJ0NM2D8IH0WbJDrDLMQAsJp7Rj2ONVgsCdqEE7WCvhawNN1ohzTdrwMpHHmFs9DaUbjKZdsBhmHCZHfbesZI1jIyVLFSAVOKoKj1j0YcPU2mj/puNuAPDoq5tU5hYOB348trZcVTDDxy+6iOJIYGtzcQAEJTxRqdkNcTwaCVr9SNXy6K1VpBmKbSIji4g+/FJQbLnnjFaL/UzQHw2DaEud2n/aDuHqtm3kchkfdlHhaQaLSIt149bp9TcHdZHu110JUjzJycnbIMQctxzPA+5Xn2kX7VaoTbtHyy+i3eMdYzcG074Hsrz6o6XOPEk+JWkDOQJiHfZVtYo/FFV1S5VkolrwTRG9u15j8vNG0wq7Cjbqudub2R9T6BWtNqgtdE1FqmIzSo5Jz1fpNkTguMXHOCax10ATuKge5de9D1XTA5/qhDJKeWQvdJdpiySXFj5GdrH/uGdCrEpJKAZXVfnKt6HyjokkjwRMEjmupKkJjKWR6p5SSTJGPTaq4kkigYrjUklQIy+sf/AJB0Wi/D5x2al9w+pXElHpUS81gE4WtN4cI5WGSwTMkkljPs6sRv9VaLRhwQ0AkGTAk34raYB0VGAZbI+pSSVQ6Iyds0BHZb3KKmc+g9V1JN9GJX4jf/AE+iwTd64kqXQmV2JQTsx1SSVEk2ix2T/U5WdIeiSSS7K8CKfqV2p83ikkrfZKB/fkmjNJJHoxVMyh6vzBcSWb/YpdBdDLvSSSWp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034" name="AutoShape 10" descr="data:image/jpeg;base64,/9j/4AAQSkZJRgABAQAAAQABAAD/2wCEAAkGBxQTEhUUExQVFhUXFRoXFxgYFxQXFRQXFxUXFxQXFBcYHCggGBwlHBcUITEhJSksLi4uFx8zODMsNygtLisBCgoKDg0OGhAQGiwkHyQsLCwsLCwsLCwsLCwsLCwsLCwsLCwsLCwsLCwsLCwsLCwsLCwsLCwsLCwsLCwsLCwsLP/AABEIAQoAvgMBIgACEQEDEQH/xAAcAAACAgMBAQAAAAAAAAAAAAADBAIFAAEGBwj/xAA7EAABAwIDBQYFAgYBBQEAAAABAAIRAyEEMUEFElFhcSKBkaGx8AYTMsHRQuEHFCNicvFSFTOCotKS/8QAGQEAAwEBAQAAAAAAAAAAAAAAAQIDBAAF/8QAJBEAAgICAwACAQUAAAAAAAAAAAECEQMhEjFBBFFhEyIyQoH/2gAMAwEAAhEDEQA/APcFixYuOMVZjTdOYiuGhU2KxQALnGylOV6DROtVa0bziAAua2ptpz5a3st8ylNqbRL3XNtBoP3SLGEm+Sk/wbMWFLbItfJUt9adAsEPeSPRqSCTdPYOpNiVWsTNN8ckthaOioUWujtDgrIUmgQDbl+VzFDEHRSOMPsrrJOLLXG0GjIzxvMKue0IbcQSpCousNUZCGsNSP2Wb0opnUaFS90xTeWmWkpUhEp1LcvMdE1gkjrNj7aDoa+x4/lXq88pmfeav9ibYiGPNjYE6cjyVoT8ZkyYvUdIsWLFYzmLFixccVv8y7itGu46oYCIxizqwgKg1JyXKbXxxeTGQsPyrvbuIgbgzOa5XGsk7osBdx+3VFqjVgh6xWnTkytvraDJNYshjBxPkFUbyR60a47DuIJUQQUEvU6ZUWyiQVp5XRRUlBplSB8EDmM00UOSzESVwtBxU4IrXIDApb10QMJvKDXrHZrHBEBJ7rBZ8xRWNC6zgjHwUyx09UoNOqKHaprEaOv+Hdo7w+W89oDsniOHUK7Xn9GuWkOaYIuF3GAxQqMa8a58jqFoxzvRiywp2MLFixVIlWEbe3WkoNHNQ2pVhoHU/ZSghoq2c1j6kuLtZslaOGH+9UxUu6+UqOIqBsxzjw/ZFo2J6pFBtapJA1+nwvPeCEjUPvom693Gc3CR3HLwSFaos0/s0wMaZKOHCElTqeaODZSKDTVIIVJMBpXAJNRaQWqUR/pEYOaIGw73Q2Uth3zdHqQWwgUh3LhUM/LnNSDAosbqjBMLZpkRz6FQDR18USOqkT0711gAb3f74ogMg6FbdrYKQ0QOMYr/AOF8ZuvNM5OuOoz8vRc+8aqdGsWlrhm0g+BVIyp2TnHkj0ZYh0Koc0OGRAPiiLYeeI0mqq22e0Acov8AddAxq57blTtO5CPRLFUPj7KarUvYqvxtW5niQEd9SPfBVNR2ROcdw1QZrihHGVdRobc+KRc05nrnlOX2TVR09o/+Phc96U3psB396yTZrgTRGO4X9EJovcz3IlPPloo2MN0xaSfBHaJgJR0EcYTVImNB5lFAY1TpojWqGGnj6IjW9fFMTJPFlAP4X98VtwExC2HALrAbZPIDxR2g8fRKipwBKkKrhp5hccMOHMqLB/cfJaBJ4DxKk1hH6v8A1XAJ7ts58FjQVE0zeXEz0CxrI1PegAybfZb3Vjzof2K0UyAdh8K4vfpbpzYY7jce+SulxnwZXis5h/U2f/yf3XYvqAZkDqQFsxu4mHLGpG2riviLFAOf/kV2y8z+Lqv9R4/vM+KZ6Q2FXISNY7t9fRJvdvGDkBfn7hDq4i9jHdJsgVK4GXXrnEqUpG2MSGIdvkgZAGY4cB1yS2JqAR5AJgy0R+p1z3z6BLVQBaC5x4Z/sFlm9loEqb3HQDr+ERguSf2S7GO1dHS58TZHpwM/E3PmpDjQdOXlkmKU8ksXTETnwRmydD770UKP0CeI80Ut/uN+iTpvPAhHbU0M+aYRok+kARJKmxomAM1rFRDT/cPMFCJk+wu9OSsZe6NVFxnRRpkZAKTvYH3TgoLTOmaITGZAWqQgRksDYvnx49F1Cm3EHV3voFsN4E/+WSiK4tGpWxUzXUdRJpOR/Y9FGpyWfOBjgcjwPBaJyQFYxsTa9PD1wapAa8OaCdCBvADrBVVtDaTsTUdUM7pPZF7N0Su0cOKhE6OgcjB/ZGqM3AAFVTdUUxwiny9PXV5Z8ZWrv/yNupXqQcF5h/ElsYjeFuyJ581pn0YPj/zOYNSZPD8IdCsZv7PNRrPIaUBrzn4rLJnopDlSpYu1yHTL1UXN3Rzm548AFGkMuXv8qb6g+o8Lchx71OQUQ3JMuty/KIwgZDwH3QmVbkxn6I1PEZT9tVOh2Mb5IyPp6olNx4eiXr4obtuI9UShieMT7hFC06HqbtD7Hv0TDPL0CrxXynjmmaVcSBOk/mfeqZMDGMXdrR/ePQoVQEAx/tTxp7LI0d9itt55HLkV3oF0DpVpg+9E00weWY5gpBlMtcW5XkRlx+6aa3KbR4Lkc6D78TCGakzogVcSAFQ7S2/uODQ1xJvLQTy0CZsXs6CtUaC3vP4+6J88aLnMLXqvuKbyNCWuaOd3ABWlF3HdaeBqU/8A6KTkGq7LD5hOXvgVM1LBKtcRlBng5p8plHot45i0cEydsWVAi2C3mZ8itV7kpg41jRVZDd/caZLZc0F0S06AkwksPX3hJRDC27E9sY+thMZUIcQ8PueOoPMEQt/E3xVQxdKm9xczENhjqe7LKoJ+prtIvYq3/jNgtx1HEAWM0389Wk+a84rUgQrSk02mPihHJCM/S3NfeaIymOY5HgttZog4PDfN33tJ+d9Tmz2ajQAJaNHgC/EX0RWVlN9nB6aFiHTujT7ATCmXXQJmO8dMkkgx7JF6l80QDqLIRmTkeeSTxVdrRewCn2UqxqpjWkQQoMx7RrCpy+pVMMJaDylx6DRTZ8OOzIcDxe5rR375Cal6xXov6W0hqU7hcWJVLh9nBljVpX03y6OhDT6o/wD08/pqUuQLi3zeAPNKLaOkr4jeaI0v480xQqWGn59wuYZi3sO5VBYYBE6jQtIsRzCucJtIETBdxIFp5nJFMDWixrUzMgjmMpjUdyrsTjTMAGefvJSr45pNyANb70DX6QZVXj8QA7sneGcwWz3G8Dn11QbFDYjENaJdcnIZDxz9EuzGuI3pbSbxAAPcT2j4qqr1C9287LQJPEV3l+lspyA0gIpWCcljV+nTUMVTebPe93Qn1RHUQ7h4QR1BVXsPFgPb2crkzJka+o710Vemajt4iAMtHGRqUWvoXHklLtC9CkRa5H25cVZU8aWENcxz5HYgw7s5tnhcG/PggtBj34hZUcZpm3/cAnW4IKRdhkrGcbRDgTuNDi0AkFxdDTvAF1hAN8gksC3s3VjVOaUwJDt62RVkimPpnonxpsUYvB1aX6o3mf5tu3xy714Uygd7ha4K+kl4X/ETZv8AL4x4Fmv/AKjejiZHcQVpzR9M3wcj3D/Smou3SHAwQbRmDpCtS0VhvNH9SJcwC1Ti5gGTuLR1HBcnga7hU3CZBy6rosMLcwbcZzsVGJryRrZENkIbm2ngfVN/K+Y6f17pE/8AOB2d4cbZ53Q8PhKlQQ1tyJOYDeshTkKpCzaTnSRlqTYdP2QBRpk/SanN0tZb+0XPee5PbQeW7tMlsMF90yC513GYubjuCQNORFwDaymNdk8Vto0xus1/4gMbHRoG93oOF2iamrB1aAOXf+y3Wwu8ALGMio4fZr57RAHVPqjPkWTloYrU7AkCCJt9xolahMWM+qsazmxEjhDcu8pCq2Lzlxy5pEXV1slg8VVAewPA7Dy3eEtaYl2f0ggGe5PbExIqBjiNJveO6VQ4/FOLSNIcTz7DgPVP7GYWsYBoLp0rDjjbaOt2jht/DvayA8tO7lJI0VDs94q02PM7+4A4RYFo3XX47wNuYV9sqpLZ6pbE4QU3Oe0Q1xl+fZcQBvRwNp6Arpx0LKLTObqU+1J0RRWZN6bSnMdQi8gg3nMcuqFTLdfRJZRJNDWExA4NaNICtaOKJEAX4qtpPZECPwnMNiBqR6IXsWUaH6YhLN7VZoGTJc7qRDB1uT4LP5gvEU+hccu4alN4TDhjYAMZk2knUlNWyaVh5mVDDUBMzEhEhDo5zyVY9hPW15l/GjAEtoVgMi6m7v7TZ8HL01JbZ2azE0X0X5OEf4nNrhzBhbZq1R5mHJ+nNSPmWg7+swniugw790ngQk/iHYFWi502exxBHMZEciIPeh0MRvNDsjqOeqydHtSqStFvSvnlyt3pbEZxJg6Tl5IuDrXi/wCFraVITbMDO8dEJq42icaumLVwIaeIgniQY9N1MOI6BKCmXCCbcTJg8Y/C2x7mndcBbI6EcWnULONVMYLWrIbmQSOqEavehHEdO9APEI4WsISWIBNkR2Lc6dwOI4gW7zkEANdrcny7/wAeKZJjfhC9SnvENHf0Bv5gDxVpgzYhDw2G3RJ1U6TffBUQYqjotnVCYGncrShcjnZVGz7NEDp/sq5p3jp3qi6EyC2L2IC3sGNd3NvOAcu5VFXYcRa/f+bLrGYndEQgPxTHWIgzbxmQpuKIxm7OcGxyBb7n1JRsNs7Ke/meivmMByUXU0eA9pi2GoBoiIj3KaiPd1m7AWwNEVGgM0Oaa2Lhi9xgTA+4Se8p4LHOpSW6owVyojllSbPVVixYtx5ZwP8AFTZE0v5lgu2G1ObTZp7jbvXkbagkgCNe9fSO0sG2tSfSdk9pae8Qvn7auyH4apVZVEOZlweDk4ciAs+WO7PU+FkuLgwGFqkHmmazt4XyVe1+RCdY6yh4aqpmNCx1GRy4G48OKxxvyU3EKbRRqwRogiwHi78rTMPOQHWAfWUcQmGEDJckDgAp4afqJPCTYfhTrUWtudFJ9SD0yVbjapdloi0GglatIsh0XQhUnDd9UxSdBsnSOqi4wJPLNXdI6cM1T4R7QBp91e06jSAI5ynRDIzQ7Sq9s0nyNzMC/RNnEZhvvREbTAF780JIROilwe0bwTCuKWLBVLtXAwd5ufqlsNiNFNOjQkpKzrKVSfeaw1BNv2VfSxCI151zVL0TcRoDPuS71KL+/BCrvCGJ1My543BnsixYtOcBmYW4802uV+P/AIYONogU90VmGWl2ogy0ngrfG7doU/qqNngDJ8AqHFfGdKeyHHuj1XON6Y8JOMuSPLdufDNfBForbpDhLXMktnVskZhJ4d1ui9L2vt6liKLqdWkS05HeEtIyI5rzWmzde5uf3WXJDiz0sOf9Rb7NHP3zWqriFjloMOfNQNsWGpP6JhjtQEk0kH3xTeEf6oMo+rJYkmEj8qB1VhUbeCl64goJkrvRVV8J1CDTD2mJ3vVWdUTGlkJ7YE++RTWELTxTiAIPdmrXCY8kR6qu+RqPwUwwEHez7vVFWK42XlBoiffvJMGSI525pDAVZzsPeasGV2x0TInJURr0d4XVJi9mEXGenPqritjA0STH37kg7GEuiD3ghLIVNpiuz6xNjYixVxh6Z11SDKX9UEagTwVq9yRNhbNvz981X46rHimn1ffcq3GO7QH9s+KrgjczN8h8YM6fG/Gtd30kMHIX81Q4va9V57VRx6kqsfUQX1V6KPPHv5hadjoVY+qgVKqDCO4vaRKq24rtgnjCHWqpKq6Usopqgxm4u0XR+6nKr8FiN4QcxY9NCm2PuvOnFxdHs45qatBN5N4dsBL04KfpNEJX0Vk3Qu15Pel8Q66sW0LRlCp9o0HE2qQOQCCZNPZCpXgwf3Wv5hupz8kl/Iu1e4+H4WzswHME9ST91VJFOT+h+njwLR5hNf8AVBG7bhEj7JTC7MZ/xbbkrbDYZrRAAF+CbR2/oTbiH/oaY5iB53TWEoVnZndHeU+wNB46pylWAyhdoSTdA8PgQ2HG54m6zH0obvcLn9kzSJPD9lvFiWkciPJLLZH0Uw9wHI76iQ2XVlsHRGBk3U4jvRuocgkMaIqn/Ed0qwwVPff69BmqnFVN6tUdpvQO6y2/Fhvked82elEA4oL3ornJd60t0ZqIuKWq1EWqUnVKCA2DqVEB5WPespieiahbB03ODpHvqrXD1wR7z4KtrvgWVezFljpGWo4qGXHzNPx8zxvfR1lN11YYZ8CPfcqLDYneaHDX2U5SxOiwtNaPZjNSRd73ZlVFU3Eo9LE9koNQcOEpF2BLZEiURzVBhRWPi6Yaw+Gpngm/lFKNxB099FYUCNeHvvRVity7DUcKNZ6pyjT5JamLzfojsq3vKZIlIO8xZDd75Ib6nBScYEICUI06IYXRrqpv7I5lbtJPD1TWycN86pJ+htzz4BdCNugTyKKtjWz6HyqJefqLSejYt45rkqVxJm5nxXXfE2Jig9wtPZjkuMDrBejjjSpHj5Z8pWwTnIbnKTioPhM96CBqFJ1XpuoEhiCmoWwbKZceSNUMCAh4SpYhTelYUxOuVX1BdPV0pF0aOOy2fhgMCwnOS4cUmwhwkf6XQ0qMYWk230A+S4zau9ScHttxGhHNZMsLN+DLwX4Lag4iR3pmm5V2Cx7XtB9hMMq6LK40egpoYLZUcljHc0Z7ZH3Q6Hs1hqmvNPtxNlUbp7kanUOXTwRA3ZdUapJm2ibDp1VNSMHv4lPUGEH90xORYUWRcoOKrwo1KoaM1WPqb3T1XEWxrC0313BrfY4rr6NJrGAU+nXjPmlti4I0qe9Al0W1CZqH9Q6RxWrHDijz82Tk6XRzfxfiAQ1o1PoqDRO/EtQGsANBH5SBatUejJLsCUFyIUNxQQ7YGo5J1zKaqlJvCLFsHQs7qjVXKAbqjPauRwlUal6dOXDqnajUGkIM8DKHQyZ3e0No0aYYx7r7oHLJUO0cEHNLhdpmCEHHUxUHzBcEeBTuxSf5YAZtcWxxBSSjotCe6OMw9Q03lhy0V3h63ilPifBQd9oyN+SX2fiJWacfTZgn/Vl6MQmaWNA5qrmyi4KVJmm2i8+e12VlGszUOAVKyoQmPmjdkZocTuTZZCpkLeadoV3CL2VQ3EBrGgfU7xA1KniMRppHiuo6mxvEYyczDR5xxV18LYI1am88QwAEDnmJPFcnsykcRWDYmmwy7OHH9LfFetbJw3yaUEQdYykq2OHrMfyMlftQw8Rl9IER+ECqMo6kJrcgADj3cbcEnjH3JyIb765LQYTgdqVd6u/rHgglRDt57icyZ81Ko4awqJ06EasWcoOCmoPXdBsVrlKhMV3BK0iXGwXWAM5E0yU2UOKm5tkUEQqMQdxOVWIG6uo6xnZ1TdMHI5hdF8P4PsVAfpLgR4LmqAVpsj4hGHDg8S2ZPEDiErWh0wu2MHIcM2rhng0qkFeqF1KvSL6TmunOD5EaFc7tnYDajODxl14KLRVS9RRU60hEY5VI3qZLHCCCitxCi4noQyJosIUzZpdw9UpRryjV6g3YS0WVE9nvvvOuTPcAhvc6vVFNmZMdBN0oKsTzXcfBGwHMAqOB33aCJA4poxtk82VRjo6H4Z2K1jWsbbduSNTrK6okggG4F5HlIQMBh2gWsfAiPZRw4gEm4z5xpZaUqPJk7dmnCTIMeklU+1q8UqhNjBj0EK0qRuyM/OTxC5/4lqxRLT+x0CMdsVnH026hRquRGGAl6rlZr0mZKFVfoFPVRZ9RSnABg5Mu8EdtIDKymtuXHEHNssIstVFsoIPgrWCEWo1XNCTHG6YVXtxsAkcIKs2pPbH0FB+hfhz+zdpVaLt6k8tOsGx6hen7HxZrUWPde1yLGefFeSr0L4LcfkOvqp1ZSJv4s2Nvj5jLlo0/VxHVcYxy9Po/U8abi82xo/qv/wAikkqLQk7IAxcJrCfMqEtY0uPkEmvSdh0mik2GgdnQBIlbLOcltFR8IfDdQ1TUrshrPpFjJ1PvVeoYGgWiYF7AZR0VJRMUm/5N+66TZpkNnmqJUZZzcuxh8EBuRNuY4wo1SRAzGfOB6reIF+5QpG/cPumEBVocbG4vznSVzXxRUO5B1dn0XRYnU6732XNfFP8A22dV0ewPo5zRK1zdOjIqvrKiYj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663" y="3068960"/>
            <a:ext cx="272033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Na samenwerking met Bond: vijfde factor toegevoegd: </a:t>
            </a:r>
            <a:br>
              <a:rPr lang="nl-BE" dirty="0"/>
            </a:br>
            <a:r>
              <a:rPr lang="nl-BE" dirty="0"/>
              <a:t>Langetermijn denken versus korte termijn denken. </a:t>
            </a:r>
            <a:br>
              <a:rPr lang="nl-BE" dirty="0"/>
            </a:br>
            <a:endParaRPr lang="nl-BE" dirty="0"/>
          </a:p>
          <a:p>
            <a:r>
              <a:rPr lang="nl-BE" dirty="0"/>
              <a:t>Na samenwerking met Minkov: een zesde factor toegevoegd: </a:t>
            </a:r>
            <a:br>
              <a:rPr lang="nl-BE" dirty="0"/>
            </a:br>
            <a:r>
              <a:rPr lang="nl-BE" dirty="0"/>
              <a:t>toegeeflijkheid versus terughoudendheid.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11.4.2 Zes dimensies van cultuur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Geen verschil inzake individualisme. Beiden scoren hoog. </a:t>
            </a:r>
          </a:p>
          <a:p>
            <a:r>
              <a:rPr lang="nl-BE" dirty="0"/>
              <a:t>Machtsafstand is in BelgIië hoger dan in Nederland. </a:t>
            </a:r>
          </a:p>
          <a:p>
            <a:r>
              <a:rPr lang="nl-BE" dirty="0"/>
              <a:t>Aversie ten opzichte van onzekerheid is groter in België dan in Nederland. </a:t>
            </a:r>
          </a:p>
          <a:p>
            <a:r>
              <a:rPr lang="nl-BE" dirty="0"/>
              <a:t>Belgische cultuur is meer mannelijk en Nederland eerder vrouwelijk georiënteerd.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Vergelijking Nederland-bELGIE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Vaak vaag omschreven. </a:t>
            </a:r>
          </a:p>
          <a:p>
            <a:pPr>
              <a:buNone/>
            </a:pPr>
            <a:r>
              <a:rPr lang="nl-BE" dirty="0"/>
              <a:t>	Het zijn criteria om doelstellingen te kiezen en ons gedrag te richten; deze criteria zijn relatief stabiel in de tijd. </a:t>
            </a:r>
          </a:p>
          <a:p>
            <a:r>
              <a:rPr lang="nl-BE" dirty="0"/>
              <a:t>Rokeach: eindwaarden versus instrumentele waarden en </a:t>
            </a:r>
            <a:br>
              <a:rPr lang="nl-BE" dirty="0"/>
            </a:br>
            <a:r>
              <a:rPr lang="nl-BE" dirty="0"/>
              <a:t>individuele versus sociale waarden. </a:t>
            </a:r>
          </a:p>
          <a:p>
            <a:r>
              <a:rPr lang="nl-BE" dirty="0"/>
              <a:t>Rokeach waarden gemeten via de RVS.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11.5 Wat is het waardenbesef?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Mensen zijn materialistisch ingesteld; </a:t>
            </a:r>
          </a:p>
          <a:p>
            <a:r>
              <a:rPr lang="nl-BE" dirty="0"/>
              <a:t>Individuele gerichtheid; </a:t>
            </a:r>
          </a:p>
          <a:p>
            <a:r>
              <a:rPr lang="nl-BE" dirty="0"/>
              <a:t>Belangstelling voor technologische vernieuwingen; </a:t>
            </a:r>
          </a:p>
          <a:p>
            <a:r>
              <a:rPr lang="nl-BE" dirty="0"/>
              <a:t>Belang van jeugdigheid</a:t>
            </a:r>
          </a:p>
          <a:p>
            <a:r>
              <a:rPr lang="nl-BE" dirty="0"/>
              <a:t>Belang van gezondheid (?)</a:t>
            </a:r>
          </a:p>
          <a:p>
            <a:r>
              <a:rPr lang="nl-BE" dirty="0"/>
              <a:t>Werk wordt hoog gewaardeerd</a:t>
            </a:r>
          </a:p>
          <a:p>
            <a:r>
              <a:rPr lang="nl-BE" dirty="0"/>
              <a:t>Hedonisme</a:t>
            </a:r>
          </a:p>
          <a:p>
            <a:r>
              <a:rPr lang="nl-BE" dirty="0"/>
              <a:t>Een milieubewuste consument?  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11.6 Welke zijn de dominante waarden in onze cultuur?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Afbeeldingsresultaat voor MAN MET SMARTPHONE">
            <a:extLst>
              <a:ext uri="{FF2B5EF4-FFF2-40B4-BE49-F238E27FC236}">
                <a16:creationId xmlns:a16="http://schemas.microsoft.com/office/drawing/2014/main" id="{509EAB76-F809-4561-98D0-4F58C1EF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216" y="2708920"/>
            <a:ext cx="3507784" cy="18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Wat is een trend? </a:t>
            </a:r>
          </a:p>
          <a:p>
            <a:r>
              <a:rPr lang="nl-BE" dirty="0"/>
              <a:t>Faith Popcorn</a:t>
            </a:r>
            <a:br>
              <a:rPr lang="nl-BE" dirty="0"/>
            </a:br>
            <a:r>
              <a:rPr lang="nl-BE" dirty="0"/>
              <a:t>Empirisch onderzoek: </a:t>
            </a:r>
            <a:br>
              <a:rPr lang="nl-BE" dirty="0"/>
            </a:br>
            <a:r>
              <a:rPr lang="nl-BE" dirty="0"/>
              <a:t>Wat is er de laatste </a:t>
            </a:r>
            <a:br>
              <a:rPr lang="nl-BE" dirty="0"/>
            </a:br>
            <a:r>
              <a:rPr lang="nl-BE" dirty="0"/>
              <a:t>maand veranderd in uw</a:t>
            </a:r>
            <a:br>
              <a:rPr lang="nl-BE" dirty="0"/>
            </a:br>
            <a:r>
              <a:rPr lang="nl-BE" dirty="0"/>
              <a:t>leven?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11.7 Trendwatchers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http://jan.home.xs4all.nl/Illustraties/popcor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28083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John Naisbitt: onderzoek van geschreven pers, websites, etc…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11.7 Trendwatchers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http://jan.home.xs4all.nl/Illustraties/Naisbit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293672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10F35FB-8689-7631-6A66-E5168F1D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11.7 TRENDWATCHERS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98D9EC-B14F-94B0-F5F0-2B0364465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8DA340-AD2D-41B7-200C-C09D586E3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Tijdelijke aanduiding voor inhoud 5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12AAB9F6-A6B3-161A-D45E-A6BBB5EF6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01" y="692695"/>
            <a:ext cx="2859994" cy="42862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1BDA5AC-34AC-D0C4-17B7-6567025D5C1F}"/>
              </a:ext>
            </a:extLst>
          </p:cNvPr>
          <p:cNvSpPr txBox="1"/>
          <p:nvPr/>
        </p:nvSpPr>
        <p:spPr>
          <a:xfrm>
            <a:off x="6194313" y="5183152"/>
            <a:ext cx="4593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Marian </a:t>
            </a:r>
            <a:r>
              <a:rPr lang="nl-NL" sz="20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Salzman</a:t>
            </a:r>
            <a:r>
              <a:rPr lang="nl-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nl-BE" sz="2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39FF95A-3698-9D07-2F0F-F12C305A6D14}"/>
              </a:ext>
            </a:extLst>
          </p:cNvPr>
          <p:cNvSpPr txBox="1"/>
          <p:nvPr/>
        </p:nvSpPr>
        <p:spPr>
          <a:xfrm>
            <a:off x="574951" y="3754728"/>
            <a:ext cx="51980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dirty="0">
                <a:hlinkClick r:id="rId3"/>
              </a:rPr>
              <a:t>https://mariansalzman.com/wp-content/uploads/2024/12/10-Trends-for-2025_web-1.pdf</a:t>
            </a:r>
            <a:endParaRPr lang="nl-BE" sz="2400" dirty="0"/>
          </a:p>
          <a:p>
            <a:endParaRPr lang="nl-BE" sz="2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3E8AF79-8A26-3920-77B8-3CC5B9F35CBA}"/>
              </a:ext>
            </a:extLst>
          </p:cNvPr>
          <p:cNvSpPr txBox="1"/>
          <p:nvPr/>
        </p:nvSpPr>
        <p:spPr>
          <a:xfrm>
            <a:off x="133348" y="3151826"/>
            <a:ext cx="608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Maak kennis met de trends voor 2025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35209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76473CF-DF7C-292D-487B-C7D119FB9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Toenemende digitalisering en toepassingen van artificiële intelligentie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8C0CC9-F43C-0A13-64F7-9ABCE0EA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11.7 WAT VERWACHTEN WE VAN DE TOEKOMST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716802-C1D6-A98B-84C4-71306216C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58A1AA-A591-CB87-9DE1-660ECEB3AF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 descr="Afbeelding met persoon, kleding, Menselijk gezicht, computer&#10;&#10;Door AI gegenereerde inhoud is mogelijk onjuist.">
            <a:extLst>
              <a:ext uri="{FF2B5EF4-FFF2-40B4-BE49-F238E27FC236}">
                <a16:creationId xmlns:a16="http://schemas.microsoft.com/office/drawing/2014/main" id="{44B711DD-0D77-F546-C6BC-F36F32C68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6" y="2394819"/>
            <a:ext cx="4540202" cy="2553864"/>
          </a:xfrm>
          <a:prstGeom prst="rect">
            <a:avLst/>
          </a:prstGeom>
        </p:spPr>
      </p:pic>
      <p:pic>
        <p:nvPicPr>
          <p:cNvPr id="9" name="Afbeelding 8" descr="Afbeelding met schermopname, ruimte, Majorelleblauw, licht&#10;&#10;Door AI gegenereerde inhoud is mogelijk onjuist.">
            <a:extLst>
              <a:ext uri="{FF2B5EF4-FFF2-40B4-BE49-F238E27FC236}">
                <a16:creationId xmlns:a16="http://schemas.microsoft.com/office/drawing/2014/main" id="{745CCD09-225A-D915-5925-F7B84EED44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10240"/>
            <a:ext cx="3671472" cy="24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8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Het geheel van gedrag, kennis, waarden en normen die gedeeld worden door een groep mensen (Van </a:t>
            </a:r>
            <a:r>
              <a:rPr lang="nl-BE" dirty="0" err="1"/>
              <a:t>Raaij</a:t>
            </a:r>
            <a:r>
              <a:rPr lang="nl-BE" dirty="0"/>
              <a:t>, en Antonides, 2002).</a:t>
            </a:r>
            <a:br>
              <a:rPr lang="nl-BE" dirty="0"/>
            </a:br>
            <a:endParaRPr lang="nl-BE" dirty="0"/>
          </a:p>
          <a:p>
            <a:r>
              <a:rPr lang="nl-BE" dirty="0"/>
              <a:t>Collectieve mentale programmering gericht op het scheppen van gelijkheid in waarden, opvattingen, normen en gedragingen in een groep van mensen (Hofstede, 2004).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11.1  Een omschrijving van cultuur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525BE39-C5C3-23F3-66AA-0F0A6A50C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Aandacht voor gevolgen voor de klimaatverandering.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r>
              <a:rPr lang="nl-NL" dirty="0"/>
              <a:t>Van lineaire economie naar circulaire economie. </a:t>
            </a:r>
            <a:br>
              <a:rPr lang="nl-NL" dirty="0"/>
            </a:br>
            <a:r>
              <a:rPr lang="nl-NL" dirty="0"/>
              <a:t>Lees het artikel op de website van </a:t>
            </a:r>
            <a:r>
              <a:rPr lang="nl-NL" dirty="0" err="1"/>
              <a:t>LannooCampus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51351AB-F8C7-840F-BA29-A0BF432D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11.7 WAT VERWACHTEN WE VAN DE TOEKOMST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B243E1-8305-9E3A-FFFA-09816248AD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34B3F1-B603-4AF4-C383-F97156410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9" name="Afbeelding 8" descr="Afbeelding met hemel, windmolen, buitenshuis, persoon&#10;&#10;Door AI gegenereerde inhoud is mogelijk onjuist.">
            <a:extLst>
              <a:ext uri="{FF2B5EF4-FFF2-40B4-BE49-F238E27FC236}">
                <a16:creationId xmlns:a16="http://schemas.microsoft.com/office/drawing/2014/main" id="{9235CCDF-218C-E5BF-00A8-A0F5BF62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41" y="1844824"/>
            <a:ext cx="364516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3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4058A8-E3D1-46C7-9637-55E5CC47F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Collectieve mentale programmering gericht op het scheppen van gelijkheid in waarden, opvattingen, normen en gedragingen in een groep van mensen </a:t>
            </a:r>
          </a:p>
          <a:p>
            <a:r>
              <a:rPr lang="nl-BE" dirty="0"/>
              <a:t>De lancering van een product in een nieuwe cultuur kan beteken dat aanpassingen gebeuren in het product, de prijs, de promotie, of communicatie naar de consument.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182DF3-7273-40FA-A78A-9DA3DEC9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A4FE3F-16F8-454F-A13B-11B3008D5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9DD453-E5B2-48D0-BE7D-E33A589871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342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83D1434-D020-4CAA-B41D-7A5AE9573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Hoe kunnen we culturen onderscheiden? </a:t>
            </a:r>
          </a:p>
          <a:p>
            <a:pPr marL="0" indent="0">
              <a:buNone/>
            </a:pPr>
            <a:r>
              <a:rPr lang="nl-BE" dirty="0"/>
              <a:t>   Hofstede reikt op basis van factoranalyse zes 	     </a:t>
            </a:r>
          </a:p>
          <a:p>
            <a:pPr marL="0" indent="0">
              <a:buNone/>
            </a:pPr>
            <a:r>
              <a:rPr lang="nl-BE" dirty="0"/>
              <a:t>   dimensies aan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err="1"/>
              <a:t>Trendwatchers</a:t>
            </a:r>
            <a:r>
              <a:rPr lang="nl-BE" dirty="0"/>
              <a:t> trachten een idee te geven over toekomstige ontwikkelingen. 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0A9CFF-6AE3-4C08-96E8-8BF60A37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9B181D-6EDA-4A55-B861-CF01328F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41DF66-B761-4289-8732-08E0C040A5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3057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180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800000"/>
          </a:xfrm>
        </p:spPr>
        <p:txBody>
          <a:bodyPr/>
          <a:lstStyle/>
          <a:p>
            <a:r>
              <a:rPr lang="en-US" dirty="0" err="1"/>
              <a:t>Consumentenpsychologie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701038"/>
            <a:ext cx="2843808" cy="4137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Cultuur is alles wat de mensen hebben, denken en doen als leden van een samenleving (Ferraro, 2010). </a:t>
            </a:r>
            <a:br>
              <a:rPr lang="nl-BE" dirty="0"/>
            </a:br>
            <a:r>
              <a:rPr lang="nl-BE" dirty="0"/>
              <a:t>- hebben, bv. de auto; </a:t>
            </a:r>
            <a:br>
              <a:rPr lang="nl-BE" dirty="0"/>
            </a:br>
            <a:r>
              <a:rPr lang="nl-BE" dirty="0"/>
              <a:t>- denken: ideen, overtuigingen, waarden;</a:t>
            </a:r>
            <a:br>
              <a:rPr lang="nl-BE" dirty="0"/>
            </a:br>
            <a:r>
              <a:rPr lang="nl-BE" dirty="0"/>
              <a:t>- doen: voorschriften mbt gedrag, soms juridisch afdwingbaar, vaak ongeschreven regels van wat hoort en niet hoort.</a:t>
            </a:r>
            <a:br>
              <a:rPr lang="nl-BE" dirty="0"/>
            </a:br>
            <a:r>
              <a:rPr lang="nl-BE" dirty="0"/>
              <a:t>- als leden van een samenleving: gaat over een groot aantal mensen.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11.1  Een omschrijving van cultuur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Er bestaan culturele verschillen tussen diverse landen, maar het gaat telkens over hetzelfde: de aanpassing van de menselijke behoeften.</a:t>
            </a:r>
            <a:br>
              <a:rPr lang="nl-BE" dirty="0"/>
            </a:br>
            <a:endParaRPr lang="nl-BE" dirty="0"/>
          </a:p>
          <a:p>
            <a:r>
              <a:rPr lang="nl-BE" dirty="0"/>
              <a:t>Dus op een abstract niveau zien we tal van gelijkenissen. Mensen passen zich aan.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11.1  Een omschrijving van cultuur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428000"/>
          </a:xfrm>
        </p:spPr>
        <p:txBody>
          <a:bodyPr/>
          <a:lstStyle/>
          <a:p>
            <a:r>
              <a:rPr lang="nl-BE" dirty="0"/>
              <a:t>Consumentengedrag is ingebed in een cultuur. </a:t>
            </a:r>
            <a:br>
              <a:rPr lang="nl-BE" dirty="0"/>
            </a:br>
            <a:r>
              <a:rPr lang="nl-BE" dirty="0"/>
              <a:t>Hoe kunnen Nederlandse/Belgische producten geïntroduceerd worden in een andere cultuur? </a:t>
            </a:r>
            <a:br>
              <a:rPr lang="nl-BE" dirty="0"/>
            </a:br>
            <a:r>
              <a:rPr lang="nl-BE" dirty="0"/>
              <a:t>Vaak zijn aanpassingen van de marketingmix noodzakelijk.</a:t>
            </a:r>
          </a:p>
          <a:p>
            <a:pPr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11.2 Wat is het belang van cultuur voor de marketeer?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285112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Zal het product passen in de cultuur? Welke functie zal het product in deze cultuur hebben?</a:t>
            </a:r>
            <a:br>
              <a:rPr lang="nl-BE" dirty="0"/>
            </a:br>
            <a:r>
              <a:rPr lang="nl-BE" dirty="0"/>
              <a:t>Country of </a:t>
            </a:r>
            <a:r>
              <a:rPr lang="nl-BE" dirty="0" err="1"/>
              <a:t>origin</a:t>
            </a:r>
            <a:r>
              <a:rPr lang="nl-BE" dirty="0"/>
              <a:t> effect: kaas uit Nederland, pralines uit België, wijn uit Frankrijk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11.2  Wat is het belang van cultuur voor de marketeer?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4442420" cy="25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Promotie en communicatie</a:t>
            </a:r>
            <a:br>
              <a:rPr lang="nl-BE" dirty="0"/>
            </a:br>
            <a:r>
              <a:rPr lang="nl-BE" dirty="0"/>
              <a:t>Hoe wordt het product in de markt gezet? </a:t>
            </a:r>
          </a:p>
          <a:p>
            <a:r>
              <a:rPr lang="nl-BE" dirty="0"/>
              <a:t>Prijs</a:t>
            </a:r>
            <a:br>
              <a:rPr lang="nl-BE" dirty="0"/>
            </a:br>
            <a:r>
              <a:rPr lang="nl-BE" dirty="0"/>
              <a:t>De prijs kan een signaal zijn. </a:t>
            </a:r>
            <a:br>
              <a:rPr lang="nl-BE" dirty="0"/>
            </a:br>
            <a:r>
              <a:rPr lang="nl-BE" dirty="0"/>
              <a:t>Verlagen van de prijs kan koopimpulsen genereren, maar kan ook resulteren in een verkeerde perceptie (lage kwaliteit). </a:t>
            </a:r>
          </a:p>
          <a:p>
            <a:r>
              <a:rPr lang="nl-BE" dirty="0"/>
              <a:t>Distributie. Verkoop via de website? </a:t>
            </a:r>
            <a:br>
              <a:rPr lang="nl-BE" dirty="0"/>
            </a:br>
            <a:r>
              <a:rPr lang="nl-BE" dirty="0"/>
              <a:t>Natuurlijk via de website, maar is dat voldoende? Wellicht niet.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11.2 Wat is het belang van cultuur voor de marketeer?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Cultuur vormt een samenhangend geheel;</a:t>
            </a:r>
          </a:p>
          <a:p>
            <a:r>
              <a:rPr lang="nl-BE" dirty="0"/>
              <a:t>Cultuur is aangeleerd; </a:t>
            </a:r>
          </a:p>
          <a:p>
            <a:r>
              <a:rPr lang="nl-BE" dirty="0"/>
              <a:t>Cultuur kent universele aspecten; </a:t>
            </a:r>
          </a:p>
          <a:p>
            <a:r>
              <a:rPr lang="nl-BE" dirty="0"/>
              <a:t>Cultuur is zowel statisch als dynamisch; </a:t>
            </a:r>
          </a:p>
          <a:p>
            <a:r>
              <a:rPr lang="nl-BE" dirty="0"/>
              <a:t>Culturele waarden worden erkend door een groot aantal mensen. 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11.3 Wat zijn de kenmerken van cultuur?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81</TotalTime>
  <Words>1531</Words>
  <Application>Microsoft Office PowerPoint</Application>
  <PresentationFormat>Diavoorstelling (4:3)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Verdana</vt:lpstr>
      <vt:lpstr>TM_presentatie_nl</vt:lpstr>
      <vt:lpstr>Consumentenpsychologie  Hoofdstuk XI  culturele invloeden in het consumentengedrag</vt:lpstr>
      <vt:lpstr>Culturele invloeden in het consumentengedrag</vt:lpstr>
      <vt:lpstr>11.1  Een omschrijving van cultuur</vt:lpstr>
      <vt:lpstr>11.1  Een omschrijving van cultuur</vt:lpstr>
      <vt:lpstr>11.1  Een omschrijving van cultuur</vt:lpstr>
      <vt:lpstr>11.2 Wat is het belang van cultuur voor de marketeer?</vt:lpstr>
      <vt:lpstr>11.2  Wat is het belang van cultuur voor de marketeer?</vt:lpstr>
      <vt:lpstr>11.2 Wat is het belang van cultuur voor de marketeer?</vt:lpstr>
      <vt:lpstr>11.3 Wat zijn de kenmerken van cultuur?</vt:lpstr>
      <vt:lpstr>11.3.1 Welk zijn de kenmerken van cultuur?</vt:lpstr>
      <vt:lpstr>11.3.2  Welke zijn de kenmerken van cultuur?</vt:lpstr>
      <vt:lpstr>11.3 Welke zijn de kenmerken van cultuur? </vt:lpstr>
      <vt:lpstr>11.3.3 WAT zijn de kenmerken van cultuur? </vt:lpstr>
      <vt:lpstr>11.3.3  WAT zijn de kenmerken van cultuur? </vt:lpstr>
      <vt:lpstr>11.3.4 Welke zijn de kenmerken van cultuur? </vt:lpstr>
      <vt:lpstr>11.3.4 Welke zijn de kenmerken van cultuur? </vt:lpstr>
      <vt:lpstr>11.3.5 Welke zijn de kenmerken van de cultuur? </vt:lpstr>
      <vt:lpstr>11.4 Wat zijn de dimensies van de cultuur</vt:lpstr>
      <vt:lpstr>11.4.1 Low-context-versus high- contextculture</vt:lpstr>
      <vt:lpstr>11.4.1  Low-context- versus high- contextculture</vt:lpstr>
      <vt:lpstr>11.4.2 Zes dimensies van cultuur</vt:lpstr>
      <vt:lpstr>11.4.2 Zes dimensies van cultuur</vt:lpstr>
      <vt:lpstr>Vergelijking Nederland-bELGIE</vt:lpstr>
      <vt:lpstr>11.5 Wat is het waardenbesef? </vt:lpstr>
      <vt:lpstr>11.6 Welke zijn de dominante waarden in onze cultuur? </vt:lpstr>
      <vt:lpstr>11.7 Trendwatchers</vt:lpstr>
      <vt:lpstr>11.7 Trendwatchers</vt:lpstr>
      <vt:lpstr>11.7 TRENDWATCHERS</vt:lpstr>
      <vt:lpstr>11.7 WAT VERWACHTEN WE VAN DE TOEKOMST</vt:lpstr>
      <vt:lpstr>11.7 WAT VERWACHTEN WE VAN DE TOEKOMST</vt:lpstr>
      <vt:lpstr>besluit</vt:lpstr>
      <vt:lpstr>BESLUIT</vt:lpstr>
      <vt:lpstr>Consumentenpsychologie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X Verspreiding van innovatie</dc:title>
  <dc:creator>gebruiker</dc:creator>
  <cp:lastModifiedBy>Guido Valkeneers</cp:lastModifiedBy>
  <cp:revision>67</cp:revision>
  <dcterms:created xsi:type="dcterms:W3CDTF">2014-10-24T20:07:48Z</dcterms:created>
  <dcterms:modified xsi:type="dcterms:W3CDTF">2025-04-14T15:08:33Z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2025-02-15T12:58:28Z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7d069776-0035-454b-a254-bd7ff37a35b4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